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6"/>
  </p:notesMasterIdLst>
  <p:handoutMasterIdLst>
    <p:handoutMasterId r:id="rId17"/>
  </p:handoutMasterIdLst>
  <p:sldIdLst>
    <p:sldId id="375" r:id="rId2"/>
    <p:sldId id="256" r:id="rId3"/>
    <p:sldId id="331" r:id="rId4"/>
    <p:sldId id="360" r:id="rId5"/>
    <p:sldId id="361" r:id="rId6"/>
    <p:sldId id="333" r:id="rId7"/>
    <p:sldId id="376" r:id="rId8"/>
    <p:sldId id="374" r:id="rId9"/>
    <p:sldId id="377" r:id="rId10"/>
    <p:sldId id="372" r:id="rId11"/>
    <p:sldId id="378" r:id="rId12"/>
    <p:sldId id="363" r:id="rId13"/>
    <p:sldId id="366" r:id="rId14"/>
    <p:sldId id="37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CCFF"/>
    <a:srgbClr val="284C6A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6" autoAdjust="0"/>
  </p:normalViewPr>
  <p:slideViewPr>
    <p:cSldViewPr>
      <p:cViewPr varScale="1">
        <p:scale>
          <a:sx n="128" d="100"/>
          <a:sy n="128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B63BBB5-4B1F-4B7F-B93A-4D02E79D3D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C73669-1F72-471B-9B0B-7C78458B676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C921735D-6D74-40EB-BA74-09941DA5CA9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A43A19CB-23D9-4007-8139-F7A27D251CD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69F41AD-A18B-47F6-8135-628CFAE156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6968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01F16F7-3FBF-4A36-B9EA-B08828A3F6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C0E4F9C-F03D-4D65-B2C1-9A0F86A532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595E149E-1A67-4DFF-B27A-D6C9CD701DC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783F437B-6A40-4980-A2CC-9E1C5132B06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E434AE08-8C1F-4FB1-9060-9F68229A01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A89EC3C-69E1-4FA8-BA9E-19BCFCF600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2363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ydewůd,ůwl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wefdweúfepw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cs-CZ" noProof="0"/>
              <a:t>Klepnutím lze upravit styl předlohy nadpisů.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021EE4-CB93-4BB1-90C6-B3C6D61BEE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2F164B-E46B-4DCC-B454-542D3BA4B0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5A7EA9-946C-47CD-A15B-2E6FA8B07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0">
                <a:latin typeface="Trebuchet MS" pitchFamily="34" charset="0"/>
              </a:defRPr>
            </a:lvl1pPr>
          </a:lstStyle>
          <a:p>
            <a:fld id="{681DC539-6385-4DCD-95B9-7B88509C343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3EBA59-8113-4DA6-9550-8C64C13F643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0EB0A4-F398-436C-81C5-22457B316E6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914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76649A-9168-4132-A636-8441CF7FAFE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180DB-043B-4671-A6CF-EF4A15C51CD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D0245-EB19-4903-BE25-3EAC549E304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921536-32F0-4686-88A7-353CAD4AEE5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52DD9-B21F-4E34-BE78-31124199CC1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209BE2-B278-4B01-B137-BAF15CAD508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3A88F-2C4D-49D9-8758-96CCDCEA914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7C558A-3AF6-49A3-AFEA-D3744D1EB70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746BC-6529-4DA4-B57D-B97A57B441C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Text s odrážkami na druhé úrovni</a:t>
            </a:r>
          </a:p>
          <a:p>
            <a:pPr lvl="2"/>
            <a:r>
              <a:rPr lang="cs-CZ" altLang="cs-CZ"/>
              <a:t>Text s odrážkami na třetí úrovni</a:t>
            </a:r>
          </a:p>
          <a:p>
            <a:pPr lvl="3"/>
            <a:r>
              <a:rPr lang="cs-CZ" altLang="cs-CZ"/>
              <a:t> Text s odrážkami na čtvrté úrovni</a:t>
            </a:r>
          </a:p>
          <a:p>
            <a:pPr lvl="4"/>
            <a:r>
              <a:rPr lang="cs-CZ" altLang="cs-CZ"/>
              <a:t>Text s odrážkami na páté úrovni</a:t>
            </a:r>
          </a:p>
          <a:p>
            <a:pPr lvl="1"/>
            <a:endParaRPr lang="cs-CZ" altLang="cs-CZ"/>
          </a:p>
          <a:p>
            <a:pPr lvl="2"/>
            <a:endParaRPr lang="cs-CZ" alt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8548" name="Rectangle 4">
            <a:extLst>
              <a:ext uri="{FF2B5EF4-FFF2-40B4-BE49-F238E27FC236}">
                <a16:creationId xmlns:a16="http://schemas.microsoft.com/office/drawing/2014/main" id="{B0DD8098-8F3F-4152-97AE-A7FB86582D2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313D1A59-4370-4379-841A-DD03D90DA5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0E2150F6-8EA0-4218-8CA8-6711FFD0BE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/>
            </a:lvl1pPr>
          </a:lstStyle>
          <a:p>
            <a:fld id="{51F7C5AB-44AD-4873-B41E-3F608E1AC14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8"/>
          <p:cNvSpPr txBox="1">
            <a:spLocks noGrp="1"/>
          </p:cNvSpPr>
          <p:nvPr>
            <p:ph type="ctrTitle"/>
          </p:nvPr>
        </p:nvSpPr>
        <p:spPr>
          <a:xfrm>
            <a:off x="1020572" y="2064004"/>
            <a:ext cx="5927692" cy="123472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b" anchorCtr="0" compatLnSpc="1">
            <a:prstTxWarp prst="textNoShape">
              <a:avLst/>
            </a:prstTxWarp>
            <a:no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</a:pPr>
            <a:r>
              <a:rPr lang="cs-CZ" sz="4000" b="1" dirty="0" smtClean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 Formativní </a:t>
            </a:r>
            <a:r>
              <a:rPr lang="cs-CZ" sz="4000" b="1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hodnocení</a:t>
            </a:r>
            <a:endParaRPr sz="4000" b="1" dirty="0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0" name="Google Shape;150;p18"/>
          <p:cNvSpPr txBox="1">
            <a:spLocks noGrp="1"/>
          </p:cNvSpPr>
          <p:nvPr>
            <p:ph type="subTitle" idx="1"/>
          </p:nvPr>
        </p:nvSpPr>
        <p:spPr>
          <a:xfrm>
            <a:off x="1699514" y="3460639"/>
            <a:ext cx="5825202" cy="40579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</a:pPr>
            <a:r>
              <a:rPr lang="cs-CZ" sz="1350" b="1" i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registrační číslo projektu CZ.02.3.68/0.0/0.0/16_32/0008204</a:t>
            </a:r>
            <a:endParaRPr sz="135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algn="r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440"/>
            </a:pPr>
            <a:endParaRPr sz="135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Google Shape;151;p18"/>
          <p:cNvSpPr txBox="1">
            <a:spLocks noGrp="1"/>
          </p:cNvSpPr>
          <p:nvPr>
            <p:ph type="ftr" idx="11"/>
          </p:nvPr>
        </p:nvSpPr>
        <p:spPr>
          <a:xfrm>
            <a:off x="929624" y="10470078"/>
            <a:ext cx="4723209" cy="4093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cs-CZ" sz="675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rPr>
              <a:t>fkfkfkfkf</a:t>
            </a:r>
            <a:endParaRPr sz="675">
              <a:solidFill>
                <a:srgbClr val="88888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2" name="Google Shape;152;p18" descr="Logolink_OP_VVV_hor_barva_cz"/>
          <p:cNvPicPr preferRelativeResize="0"/>
          <p:nvPr/>
        </p:nvPicPr>
        <p:blipFill rotWithShape="1">
          <a:blip r:embed="rId3">
            <a:alphaModFix/>
          </a:blip>
          <a:srcRect l="5278" t="23030" b="23279"/>
          <a:stretch/>
        </p:blipFill>
        <p:spPr>
          <a:xfrm>
            <a:off x="658368" y="918972"/>
            <a:ext cx="6069330" cy="868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7318" y="5088211"/>
            <a:ext cx="941784" cy="611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3236" y="5377610"/>
            <a:ext cx="4635900" cy="466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8" descr="hlava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151394" y="5215702"/>
            <a:ext cx="585788" cy="62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pomáhá základními informacemi </a:t>
            </a:r>
          </a:p>
          <a:p>
            <a:r>
              <a:rPr lang="cs-CZ" altLang="cs-CZ" sz="2800" dirty="0"/>
              <a:t>podnět k přemýšlení o různých hlediscích formativního hodnocení (zkušenost – nové)</a:t>
            </a:r>
          </a:p>
          <a:p>
            <a:r>
              <a:rPr lang="cs-CZ" altLang="cs-CZ" sz="2800" dirty="0"/>
              <a:t>důkaz o učení během projektu</a:t>
            </a:r>
          </a:p>
          <a:p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odkaz pro další učitele, kteří se pouštějí do zavádění formativního hodnocení  - co spolehlivě funguje, co je třeba upravit, čemu se vyhnout aj. </a:t>
            </a:r>
            <a:r>
              <a:rPr lang="cs-CZ" altLang="cs-CZ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cs-CZ" alt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7" name="Nadpis 4"/>
          <p:cNvSpPr>
            <a:spLocks noGrp="1" noChangeArrowheads="1"/>
          </p:cNvSpPr>
          <p:nvPr>
            <p:ph type="title"/>
          </p:nvPr>
        </p:nvSpPr>
        <p:spPr>
          <a:solidFill>
            <a:srgbClr val="00CCFF"/>
          </a:solidFill>
        </p:spPr>
        <p:txBody>
          <a:bodyPr/>
          <a:lstStyle/>
          <a:p>
            <a:r>
              <a:rPr lang="cs-CZ" altLang="cs-CZ" dirty="0"/>
              <a:t>Pracovní text</a:t>
            </a:r>
          </a:p>
        </p:txBody>
      </p:sp>
    </p:spTree>
    <p:extLst>
      <p:ext uri="{BB962C8B-B14F-4D97-AF65-F5344CB8AC3E}">
        <p14:creationId xmlns:p14="http://schemas.microsoft.com/office/powerpoint/2010/main" val="593001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CE045-372C-4FFE-9552-E94FB73C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>
                <a:solidFill>
                  <a:srgbClr val="00CCFF"/>
                </a:solidFill>
              </a:rPr>
              <a:t>Ideál</a:t>
            </a:r>
            <a:r>
              <a:rPr lang="cs-CZ" dirty="0"/>
              <a:t> práce s pracovním textem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F54C88-62DC-4BE7-85BD-A596F7CDB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Místo mezi podpůrnými cestami v celé škole/projektovém společenství</a:t>
            </a:r>
          </a:p>
          <a:p>
            <a:r>
              <a:rPr lang="cs-CZ" sz="2800" dirty="0" err="1"/>
              <a:t>Portfólio</a:t>
            </a:r>
            <a:r>
              <a:rPr lang="cs-CZ" sz="2800" dirty="0"/>
              <a:t> připravené pro školy – </a:t>
            </a:r>
            <a:r>
              <a:rPr lang="cs-CZ" sz="2800" dirty="0" err="1"/>
              <a:t>portfólio</a:t>
            </a:r>
            <a:r>
              <a:rPr lang="cs-CZ" sz="2800" dirty="0"/>
              <a:t> vlastní – zpět do školního </a:t>
            </a:r>
            <a:r>
              <a:rPr lang="cs-CZ" sz="2800" dirty="0" err="1"/>
              <a:t>portfólia</a:t>
            </a:r>
            <a:endParaRPr lang="cs-CZ" sz="2800" dirty="0"/>
          </a:p>
          <a:p>
            <a:r>
              <a:rPr lang="cs-CZ" sz="2800" dirty="0"/>
              <a:t>Studium – sdílení – diskuse – doplňování</a:t>
            </a:r>
          </a:p>
          <a:p>
            <a:r>
              <a:rPr lang="cs-CZ" sz="2800" dirty="0"/>
              <a:t>Doplnění i o příspěvky z ostatních škol v síti</a:t>
            </a:r>
          </a:p>
          <a:p>
            <a:pPr marL="0" indent="0">
              <a:buNone/>
            </a:pPr>
            <a:r>
              <a:rPr lang="cs-CZ" sz="2800" dirty="0" smtClean="0"/>
              <a:t>   (</a:t>
            </a:r>
            <a:r>
              <a:rPr lang="cs-CZ" sz="2800" dirty="0"/>
              <a:t>návazně mentoring aj.)</a:t>
            </a:r>
          </a:p>
        </p:txBody>
      </p:sp>
    </p:spTree>
    <p:extLst>
      <p:ext uri="{BB962C8B-B14F-4D97-AF65-F5344CB8AC3E}">
        <p14:creationId xmlns:p14="http://schemas.microsoft.com/office/powerpoint/2010/main" val="2019835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Dotazování, zkušenosti…</a:t>
            </a:r>
          </a:p>
          <a:p>
            <a:r>
              <a:rPr lang="cs-CZ" dirty="0"/>
              <a:t>ochota věnovat čas na práci s PT na škole</a:t>
            </a:r>
          </a:p>
          <a:p>
            <a:r>
              <a:rPr lang="cs-CZ" dirty="0"/>
              <a:t>volání po plošném školení (utichá???)</a:t>
            </a:r>
          </a:p>
          <a:p>
            <a:r>
              <a:rPr lang="cs-CZ" dirty="0"/>
              <a:t>hlasy po ještě větším zjednodušení</a:t>
            </a:r>
          </a:p>
          <a:p>
            <a:r>
              <a:rPr lang="cs-CZ" dirty="0"/>
              <a:t>kvalita v množství materiálů?   </a:t>
            </a:r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altLang="cs-CZ" sz="2800" dirty="0" smtClean="0"/>
              <a:t> </a:t>
            </a:r>
            <a:endParaRPr lang="cs-CZ" altLang="cs-CZ" sz="28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819FC8-10BD-4B5C-8E5D-770273CCA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CCFF"/>
                </a:solidFill>
              </a:rPr>
              <a:t>Ideál</a:t>
            </a:r>
            <a:r>
              <a:rPr lang="cs-CZ" dirty="0"/>
              <a:t> vs. </a:t>
            </a:r>
            <a:r>
              <a:rPr lang="cs-CZ" dirty="0">
                <a:solidFill>
                  <a:srgbClr val="FFCC00"/>
                </a:solidFill>
              </a:rPr>
              <a:t>realita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…</a:t>
            </a:r>
            <a:r>
              <a:rPr lang="cs-CZ" sz="2000" dirty="0"/>
              <a:t>otázky obecnější, než zda připraveno dobře – špatně… </a:t>
            </a:r>
            <a:r>
              <a:rPr lang="cs-CZ" sz="2000" dirty="0">
                <a:solidFill>
                  <a:srgbClr val="00B050"/>
                </a:solidFill>
              </a:rPr>
              <a:t>učení učitelů a kolegiální podpora</a:t>
            </a:r>
          </a:p>
          <a:p>
            <a:pPr lvl="0"/>
            <a:r>
              <a:rPr lang="cs-CZ" sz="2000" dirty="0"/>
              <a:t>Jak pracovat s rozpory? Učitelé, kteří zadávají žákům úkoly založené na pracovním textu, se spíše pracovnímu textu pro ně vyhnou (preference běžných diskusí)</a:t>
            </a:r>
          </a:p>
          <a:p>
            <a:pPr lvl="0"/>
            <a:r>
              <a:rPr lang="cs-CZ" sz="2000" dirty="0"/>
              <a:t>Co je psáno, je spíše „teorie“ – jak toto překonat?</a:t>
            </a:r>
          </a:p>
          <a:p>
            <a:pPr lvl="0"/>
            <a:r>
              <a:rPr lang="cs-CZ" sz="2000" dirty="0"/>
              <a:t>Dovednost zpětné vazby, nutná pro žáky – jak s ní pracovat ve vztahu k zadáním v pracovním textu?</a:t>
            </a:r>
          </a:p>
          <a:p>
            <a:pPr lvl="0"/>
            <a:r>
              <a:rPr lang="cs-CZ" sz="2000" dirty="0"/>
              <a:t>Jak pracovat s „jak je to dobře?“ a nastavit odpovědné hledání možností s oporou o dobrou teorii</a:t>
            </a:r>
          </a:p>
          <a:p>
            <a:pPr marL="0" lvl="0" indent="0">
              <a:buNone/>
            </a:pPr>
            <a:endParaRPr lang="cs-CZ" sz="2400" dirty="0"/>
          </a:p>
          <a:p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6B3674-F6CB-45A7-A6D4-7955EB61B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 diskuse…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64BD4C-3060-4869-B9F7-A19279E2D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1159024"/>
          </a:xfrm>
          <a:solidFill>
            <a:srgbClr val="FFCC00"/>
          </a:solidFill>
        </p:spPr>
        <p:txBody>
          <a:bodyPr/>
          <a:lstStyle/>
          <a:p>
            <a:r>
              <a:rPr lang="cs-CZ" sz="4000" dirty="0"/>
              <a:t>Návrh okruhů k diskusi ve skupinách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027B57-AAA5-4291-8561-3DF7C5B54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Otázka: </a:t>
            </a:r>
            <a:r>
              <a:rPr lang="cs-CZ" sz="2000" dirty="0">
                <a:solidFill>
                  <a:srgbClr val="00B050"/>
                </a:solidFill>
              </a:rPr>
              <a:t>Jakou pozici zaujímají (by měly zaujmout) pracovní texty pro učitele při zavádění FH? </a:t>
            </a:r>
            <a:r>
              <a:rPr lang="cs-CZ" sz="2000" dirty="0"/>
              <a:t>(obecněji: inovativních postupů)</a:t>
            </a:r>
          </a:p>
          <a:p>
            <a:r>
              <a:rPr lang="cs-CZ" sz="2000" dirty="0"/>
              <a:t>K této otázce se vztahující podněty do diskuse: </a:t>
            </a:r>
          </a:p>
          <a:p>
            <a:pPr lvl="0"/>
            <a:r>
              <a:rPr lang="cs-CZ" sz="2000" dirty="0"/>
              <a:t>Co určí tuto pozici? (Aneb: Víme dost o tom, jak se optimálně učí učitelé? Jak kombinovat s dalšími podpůrnými cestami a materiály? )</a:t>
            </a:r>
          </a:p>
          <a:p>
            <a:pPr lvl="0"/>
            <a:r>
              <a:rPr lang="cs-CZ" sz="2000" dirty="0"/>
              <a:t>Pokud pracovním textům přiřkneme významnější pozici, jak je psát? </a:t>
            </a:r>
          </a:p>
          <a:p>
            <a:pPr lvl="0"/>
            <a:r>
              <a:rPr lang="cs-CZ" sz="2000" dirty="0"/>
              <a:t>S jakými „úskalími“ při jejich (ne) využívání máme počítat?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338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1CFD6A3D-F820-434B-84CC-A4E06529A9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solidFill>
            <a:srgbClr val="284C6A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  <a:t/>
            </a:r>
            <a:br>
              <a:rPr lang="cs-CZ" altLang="cs-CZ" sz="28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Zlepšování práce školy ve formativním hodnocení</a:t>
            </a:r>
            <a:b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Pracovní texty: podpůrný materiál  </a:t>
            </a:r>
            <a:b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pro učitele</a:t>
            </a:r>
            <a:b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</a:rPr>
              <a:t>Hana Kasíková, FF UK            Jana </a:t>
            </a:r>
            <a:r>
              <a:rPr lang="cs-CZ" altLang="cs-CZ" sz="2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Palanská</a:t>
            </a:r>
            <a:r>
              <a:rPr lang="cs-CZ" altLang="cs-CZ" sz="2400" b="1" dirty="0">
                <a:solidFill>
                  <a:srgbClr val="0070C0"/>
                </a:solidFill>
                <a:latin typeface="Arial" panose="020B0604020202020204" pitchFamily="34" charset="0"/>
              </a:rPr>
              <a:t>, ZŠ Kly</a:t>
            </a:r>
            <a: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b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cs-CZ" altLang="cs-CZ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endParaRPr lang="cs-CZ" altLang="cs-CZ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860800"/>
            <a:ext cx="8077200" cy="635000"/>
          </a:xfrm>
        </p:spPr>
        <p:txBody>
          <a:bodyPr/>
          <a:lstStyle/>
          <a:p>
            <a:pPr eaLnBrk="1" hangingPunct="1"/>
            <a:endParaRPr lang="cs-CZ" altLang="cs-CZ" sz="2400" dirty="0">
              <a:latin typeface="Arial" charset="0"/>
            </a:endParaRPr>
          </a:p>
          <a:p>
            <a:pPr eaLnBrk="1" hangingPunct="1"/>
            <a:endParaRPr lang="cs-CZ" altLang="cs-CZ" sz="24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>
            <a:extLst>
              <a:ext uri="{FF2B5EF4-FFF2-40B4-BE49-F238E27FC236}">
                <a16:creationId xmlns:a16="http://schemas.microsoft.com/office/drawing/2014/main" id="{2F7E5FE1-628A-4010-918B-9BEFEFDB96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sz="2400" dirty="0">
                <a:latin typeface="Arial" panose="020B0604020202020204" pitchFamily="34" charset="0"/>
              </a:rPr>
              <a:t>10 škol, SČ (3), Lib (4), Úst (3) 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Systém práce:</a:t>
            </a:r>
          </a:p>
          <a:p>
            <a:pPr>
              <a:defRPr/>
            </a:pPr>
            <a:r>
              <a:rPr lang="cs-CZ" altLang="cs-CZ" sz="2400" dirty="0" smtClean="0">
                <a:latin typeface="Arial" panose="020B0604020202020204" pitchFamily="34" charset="0"/>
              </a:rPr>
              <a:t>pracovní </a:t>
            </a:r>
            <a:r>
              <a:rPr lang="cs-CZ" altLang="cs-CZ" sz="2400" dirty="0">
                <a:latin typeface="Arial" panose="020B0604020202020204" pitchFamily="34" charset="0"/>
              </a:rPr>
              <a:t>konference (celá S)</a:t>
            </a:r>
          </a:p>
          <a:p>
            <a:pPr>
              <a:defRPr/>
            </a:pPr>
            <a:r>
              <a:rPr lang="cs-CZ" altLang="cs-CZ" sz="2400" dirty="0" smtClean="0">
                <a:latin typeface="Arial" panose="020B0604020202020204" pitchFamily="34" charset="0"/>
              </a:rPr>
              <a:t>práce </a:t>
            </a:r>
            <a:r>
              <a:rPr lang="cs-CZ" altLang="cs-CZ" sz="2400" dirty="0">
                <a:latin typeface="Arial" panose="020B0604020202020204" pitchFamily="34" charset="0"/>
              </a:rPr>
              <a:t>ve formativních skupinách (3, z každé školy 3 účastníci, vždy jeden člen vedení: 1x za 2 měsíce</a:t>
            </a:r>
          </a:p>
          <a:p>
            <a:pPr>
              <a:defRPr/>
            </a:pPr>
            <a:r>
              <a:rPr lang="cs-CZ" altLang="cs-CZ" sz="2400" dirty="0">
                <a:latin typeface="Arial" panose="020B0604020202020204" pitchFamily="34" charset="0"/>
              </a:rPr>
              <a:t>vedoucí FS (lídři) a realizační tým: 1X za 2 měsíce</a:t>
            </a:r>
          </a:p>
          <a:p>
            <a:pPr>
              <a:defRPr/>
            </a:pPr>
            <a:r>
              <a:rPr lang="cs-CZ" altLang="cs-CZ" sz="2400" dirty="0">
                <a:latin typeface="Arial" panose="020B0604020202020204" pitchFamily="34" charset="0"/>
              </a:rPr>
              <a:t>průběžná podpora FS (odborná: vždy 1 </a:t>
            </a:r>
            <a:r>
              <a:rPr lang="cs-CZ" altLang="cs-CZ" sz="2400" dirty="0" err="1">
                <a:latin typeface="Arial" panose="020B0604020202020204" pitchFamily="34" charset="0"/>
              </a:rPr>
              <a:t>odb</a:t>
            </a:r>
            <a:r>
              <a:rPr lang="cs-CZ" altLang="cs-CZ" sz="2400" dirty="0">
                <a:latin typeface="Arial" panose="020B0604020202020204" pitchFamily="34" charset="0"/>
              </a:rPr>
              <a:t>. lektor, provozní)</a:t>
            </a:r>
          </a:p>
          <a:p>
            <a:pPr>
              <a:defRPr/>
            </a:pPr>
            <a:r>
              <a:rPr lang="cs-CZ" altLang="cs-CZ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zavádění a reflexe týkající se i způsobů vzdělávání UU</a:t>
            </a:r>
          </a:p>
          <a:p>
            <a:pPr marL="0" indent="0">
              <a:buNone/>
              <a:defRPr/>
            </a:pPr>
            <a:endParaRPr lang="cs-CZ" altLang="cs-CZ" sz="2800" dirty="0">
              <a:latin typeface="Arial" panose="020B0604020202020204" pitchFamily="34" charset="0"/>
            </a:endParaRPr>
          </a:p>
          <a:p>
            <a:pPr>
              <a:defRPr/>
            </a:pPr>
            <a:endParaRPr lang="cs-CZ" altLang="cs-CZ" sz="2800" dirty="0">
              <a:latin typeface="Arial" panose="020B0604020202020204" pitchFamily="34" charset="0"/>
            </a:endParaRPr>
          </a:p>
          <a:p>
            <a:pPr marL="514350" indent="-514350">
              <a:buFontTx/>
              <a:buNone/>
              <a:defRPr/>
            </a:pPr>
            <a:endParaRPr lang="cs-CZ" altLang="cs-CZ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514350" indent="-514350">
              <a:buFontTx/>
              <a:buNone/>
              <a:defRPr/>
            </a:pPr>
            <a:endParaRPr lang="cs-CZ" altLang="cs-CZ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514350" indent="-514350">
              <a:buFontTx/>
              <a:buNone/>
              <a:defRPr/>
            </a:pPr>
            <a:endParaRPr lang="cs-CZ" altLang="cs-CZ" sz="2800" dirty="0">
              <a:latin typeface="Arial" panose="020B0604020202020204" pitchFamily="34" charset="0"/>
            </a:endParaRPr>
          </a:p>
          <a:p>
            <a:pPr marL="514350" indent="-514350">
              <a:buFontTx/>
              <a:buNone/>
              <a:defRPr/>
            </a:pPr>
            <a:r>
              <a:rPr lang="cs-CZ" altLang="cs-CZ" dirty="0"/>
              <a:t>     </a:t>
            </a:r>
          </a:p>
          <a:p>
            <a:pPr marL="514350" indent="-514350">
              <a:buFontTx/>
              <a:buNone/>
              <a:defRPr/>
            </a:pPr>
            <a:endParaRPr lang="cs-CZ" altLang="cs-CZ" dirty="0"/>
          </a:p>
        </p:txBody>
      </p:sp>
      <p:sp>
        <p:nvSpPr>
          <p:cNvPr id="7171" name="Nadpis 1">
            <a:extLst>
              <a:ext uri="{FF2B5EF4-FFF2-40B4-BE49-F238E27FC236}">
                <a16:creationId xmlns:a16="http://schemas.microsoft.com/office/drawing/2014/main" id="{31210491-0229-4B94-9CFB-C4E1AF2E7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altLang="cs-CZ" dirty="0"/>
              <a:t>Popis projektu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cs-CZ" altLang="cs-CZ" dirty="0"/>
              <a:t>Akcent na…</a:t>
            </a:r>
          </a:p>
        </p:txBody>
      </p:sp>
      <p:sp>
        <p:nvSpPr>
          <p:cNvPr id="7171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2800" i="1" dirty="0"/>
              <a:t> - </a:t>
            </a:r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učení učitelů</a:t>
            </a:r>
          </a:p>
          <a:p>
            <a:pPr>
              <a:buFontTx/>
              <a:buChar char="-"/>
            </a:pPr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sebeřízení v učebních skupinách</a:t>
            </a:r>
          </a:p>
          <a:p>
            <a:pPr>
              <a:buFontTx/>
              <a:buChar char="-"/>
            </a:pPr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různé druhy podpory </a:t>
            </a:r>
            <a:endParaRPr lang="cs-CZ" altLang="cs-CZ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altLang="cs-CZ" sz="2800" dirty="0" smtClean="0">
                <a:solidFill>
                  <a:schemeClr val="accent1">
                    <a:lumMod val="75000"/>
                  </a:schemeClr>
                </a:solidFill>
              </a:rPr>
              <a:t>  (</a:t>
            </a:r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přímá, </a:t>
            </a:r>
            <a:r>
              <a:rPr lang="cs-CZ" altLang="cs-CZ" sz="2800" dirty="0" err="1">
                <a:solidFill>
                  <a:schemeClr val="accent1">
                    <a:lumMod val="75000"/>
                  </a:schemeClr>
                </a:solidFill>
              </a:rPr>
              <a:t>facebook</a:t>
            </a:r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 aj</a:t>
            </a:r>
            <a:r>
              <a:rPr lang="cs-CZ" altLang="cs-CZ" sz="2800" dirty="0" smtClean="0">
                <a:solidFill>
                  <a:schemeClr val="accent1">
                    <a:lumMod val="75000"/>
                  </a:schemeClr>
                </a:solidFill>
              </a:rPr>
              <a:t>.)</a:t>
            </a:r>
          </a:p>
          <a:p>
            <a:pPr marL="0" indent="0">
              <a:buNone/>
            </a:pPr>
            <a:endParaRPr lang="cs-CZ" altLang="cs-CZ" sz="2800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cs-CZ" altLang="cs-CZ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356992"/>
            <a:ext cx="3816424" cy="286231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důraz na „pracovní“</a:t>
            </a:r>
          </a:p>
          <a:p>
            <a:r>
              <a:rPr lang="cs-CZ" sz="2400" dirty="0"/>
              <a:t>pracovní text pro školy</a:t>
            </a:r>
          </a:p>
          <a:p>
            <a:r>
              <a:rPr lang="cs-CZ" sz="2400" dirty="0"/>
              <a:t>základním dokumentem zaznamenávajícím jejich práci od začátku projektu do konce</a:t>
            </a:r>
          </a:p>
          <a:p>
            <a:pPr lvl="0"/>
            <a:r>
              <a:rPr lang="cs-CZ" sz="2400" dirty="0"/>
              <a:t>měly by být dokumentem napomáhajícím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udržitelnosti</a:t>
            </a:r>
            <a:r>
              <a:rPr lang="cs-CZ" sz="2400" dirty="0"/>
              <a:t> inovací ve škole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FontTx/>
              <a:buNone/>
            </a:pPr>
            <a:endParaRPr lang="cs-CZ" altLang="cs-CZ" dirty="0"/>
          </a:p>
          <a:p>
            <a:pPr marL="0" indent="0">
              <a:buFontTx/>
              <a:buNone/>
            </a:pPr>
            <a:endParaRPr lang="cs-CZ" altLang="cs-CZ" dirty="0"/>
          </a:p>
          <a:p>
            <a:pPr marL="0" indent="0">
              <a:buFontTx/>
              <a:buNone/>
            </a:pPr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0322F32-F5EC-47C9-BD7E-647D35D9A1B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>Pojetí pracovních  textů k zavádění formativního hodnocení do škol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vždy jeden pracovní text  pro jednu školu</a:t>
            </a:r>
          </a:p>
          <a:p>
            <a:pPr lvl="0"/>
            <a:r>
              <a:rPr lang="cs-CZ" sz="2400" dirty="0"/>
              <a:t>v „šanonu“, kroužková vazba</a:t>
            </a:r>
          </a:p>
          <a:p>
            <a:pPr lvl="0"/>
            <a:r>
              <a:rPr lang="cs-CZ" sz="2400" dirty="0"/>
              <a:t>i  elektronická verze</a:t>
            </a:r>
          </a:p>
          <a:p>
            <a:pPr lvl="0"/>
            <a:r>
              <a:rPr lang="cs-CZ" sz="2400" dirty="0"/>
              <a:t>základ připraven, doplňuje RT i školy samotné</a:t>
            </a:r>
          </a:p>
          <a:p>
            <a:pPr lvl="0"/>
            <a:r>
              <a:rPr lang="cs-CZ" sz="2400" dirty="0"/>
              <a:t>jsou to pracovní texty, takže se do nich vpisuje, doplňuje atp. , vynechávají se některá zadání, která by nebyla užitečná atp.</a:t>
            </a:r>
          </a:p>
          <a:p>
            <a:pPr lvl="0"/>
            <a:r>
              <a:rPr lang="cs-CZ" sz="2400" dirty="0"/>
              <a:t>s sebou na schůzky FS 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endParaRPr lang="cs-CZ" altLang="cs-CZ" sz="2800" dirty="0"/>
          </a:p>
          <a:p>
            <a:pPr marL="0" indent="0">
              <a:buFontTx/>
              <a:buNone/>
            </a:pPr>
            <a:r>
              <a:rPr lang="cs-CZ" altLang="cs-CZ" sz="2800" dirty="0"/>
              <a:t> </a:t>
            </a:r>
          </a:p>
          <a:p>
            <a:pPr marL="0" indent="0">
              <a:buFontTx/>
              <a:buNone/>
            </a:pPr>
            <a:endParaRPr lang="cs-CZ" altLang="cs-CZ" dirty="0"/>
          </a:p>
          <a:p>
            <a:pPr marL="0" indent="0">
              <a:buFontTx/>
              <a:buNone/>
            </a:pP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7F8282-8B5D-4AD7-BA8D-7D001D49AEA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„</a:t>
            </a:r>
            <a:r>
              <a:rPr lang="cs-CZ" b="1" dirty="0" err="1" smtClean="0"/>
              <a:t>Technikálie</a:t>
            </a:r>
            <a:r>
              <a:rPr lang="cs-CZ" b="1" dirty="0"/>
              <a:t>“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3DF25-6D09-470F-8EF1-6BD29E08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solidFill>
                  <a:srgbClr val="FFC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Struktura pracovního textu</a:t>
            </a: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(základní část portfolia)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D7CE5D-6585-4EA9-B78A-BA38A07EC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Podstata projektu</a:t>
            </a:r>
          </a:p>
          <a:p>
            <a:r>
              <a:rPr lang="cs-CZ" dirty="0"/>
              <a:t>Vymezení FH</a:t>
            </a:r>
          </a:p>
          <a:p>
            <a:r>
              <a:rPr lang="cs-CZ" dirty="0"/>
              <a:t>Pojmy důležité pro zavádění FH</a:t>
            </a:r>
          </a:p>
          <a:p>
            <a:r>
              <a:rPr lang="cs-CZ" dirty="0"/>
              <a:t>Strategie zavádění  FH (5)</a:t>
            </a:r>
          </a:p>
          <a:p>
            <a:r>
              <a:rPr lang="cs-CZ" dirty="0"/>
              <a:t>Materiály ke každé ze strategií</a:t>
            </a:r>
          </a:p>
          <a:p>
            <a:r>
              <a:rPr lang="cs-CZ" dirty="0"/>
              <a:t>Zdroje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38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 noChangeArrowheads="1"/>
          </p:cNvSpPr>
          <p:nvPr>
            <p:ph type="title"/>
          </p:nvPr>
        </p:nvSpPr>
        <p:spPr>
          <a:solidFill>
            <a:srgbClr val="00CCFF"/>
          </a:solidFill>
        </p:spPr>
        <p:txBody>
          <a:bodyPr/>
          <a:lstStyle/>
          <a:p>
            <a:r>
              <a:rPr lang="cs-CZ" altLang="cs-CZ"/>
              <a:t>Co v celém portfóliu</a:t>
            </a:r>
          </a:p>
        </p:txBody>
      </p:sp>
      <p:sp>
        <p:nvSpPr>
          <p:cNvPr id="18435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Dotazník školy</a:t>
            </a:r>
          </a:p>
          <a:p>
            <a:r>
              <a:rPr lang="cs-CZ" altLang="cs-CZ" sz="2400"/>
              <a:t>Analýza dotazníků z celé FS</a:t>
            </a:r>
          </a:p>
          <a:p>
            <a:r>
              <a:rPr lang="cs-CZ" altLang="cs-CZ" sz="2400"/>
              <a:t>Zápisy ze schůzek ve Š, z formativních skupin </a:t>
            </a:r>
          </a:p>
          <a:p>
            <a:r>
              <a:rPr lang="cs-CZ" altLang="cs-CZ" sz="2400"/>
              <a:t>Soupis vytvořených materiálů (např. videí a jejich reflexe)</a:t>
            </a:r>
          </a:p>
          <a:p>
            <a:r>
              <a:rPr lang="cs-CZ" altLang="cs-CZ" sz="2400"/>
              <a:t>Reflexe postupu činností při zavádění FH</a:t>
            </a:r>
          </a:p>
          <a:p>
            <a:r>
              <a:rPr lang="cs-CZ" altLang="cs-CZ" sz="2400"/>
              <a:t>Závěrečné reflexe, zhodnocení celého projektu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6821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9284C-6E32-4DD1-BB95-B670FBB4D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pracovního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1C47E2-7E12-4BFB-85EC-FBE4F14C5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I</a:t>
            </a:r>
            <a:r>
              <a:rPr lang="cs-CZ" dirty="0"/>
              <a:t>nformace</a:t>
            </a:r>
          </a:p>
          <a:p>
            <a:r>
              <a:rPr lang="cs-CZ" dirty="0">
                <a:solidFill>
                  <a:srgbClr val="FF0000"/>
                </a:solidFill>
              </a:rPr>
              <a:t>Z</a:t>
            </a:r>
            <a:r>
              <a:rPr lang="cs-CZ" dirty="0"/>
              <a:t>adání</a:t>
            </a:r>
          </a:p>
          <a:p>
            <a:r>
              <a:rPr lang="cs-CZ" dirty="0">
                <a:solidFill>
                  <a:srgbClr val="00B050"/>
                </a:solidFill>
              </a:rPr>
              <a:t>T</a:t>
            </a:r>
            <a:r>
              <a:rPr lang="cs-CZ" dirty="0"/>
              <a:t>echniky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916832"/>
            <a:ext cx="5472608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828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5102</TotalTime>
  <Words>407</Words>
  <Application>Microsoft Office PowerPoint</Application>
  <PresentationFormat>Předvádění na obrazovce (4:3)</PresentationFormat>
  <Paragraphs>91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Prezentace Školicí seminář</vt:lpstr>
      <vt:lpstr> Formativní hodnocení</vt:lpstr>
      <vt:lpstr>           Zlepšování práce školy ve formativním hodnocení  Pracovní texty: podpůrný materiál   pro učitele  Hana Kasíková, FF UK            Jana Palanská, ZŠ Kly   </vt:lpstr>
      <vt:lpstr>Popis projektu </vt:lpstr>
      <vt:lpstr>Akcent na…</vt:lpstr>
      <vt:lpstr> Pojetí pracovních  textů k zavádění formativního hodnocení do škol </vt:lpstr>
      <vt:lpstr> „Technikálie“ </vt:lpstr>
      <vt:lpstr> Struktura pracovního textu (základní část portfolia) </vt:lpstr>
      <vt:lpstr>Co v celém portfóliu</vt:lpstr>
      <vt:lpstr>Ukázka pracovního textu</vt:lpstr>
      <vt:lpstr>Pracovní text</vt:lpstr>
      <vt:lpstr> Ideál práce s pracovním textem  </vt:lpstr>
      <vt:lpstr>Ideál vs. realita</vt:lpstr>
      <vt:lpstr>Do diskuse…</vt:lpstr>
      <vt:lpstr>Návrh okruhů k diskusi ve skupinách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Školicí prezentace</dc:title>
  <dc:creator>Hana</dc:creator>
  <cp:lastModifiedBy>Lucie Kovaříková</cp:lastModifiedBy>
  <cp:revision>206</cp:revision>
  <dcterms:created xsi:type="dcterms:W3CDTF">2006-11-23T12:46:24Z</dcterms:created>
  <dcterms:modified xsi:type="dcterms:W3CDTF">2019-04-05T11:00:42Z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TC062561681029</vt:lpwstr>
  </property>
</Properties>
</file>