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35"/>
  </p:handoutMasterIdLst>
  <p:sldIdLst>
    <p:sldId id="257" r:id="rId2"/>
    <p:sldId id="283" r:id="rId3"/>
    <p:sldId id="289" r:id="rId4"/>
    <p:sldId id="292" r:id="rId5"/>
    <p:sldId id="349" r:id="rId6"/>
    <p:sldId id="350" r:id="rId7"/>
    <p:sldId id="351" r:id="rId8"/>
    <p:sldId id="358" r:id="rId9"/>
    <p:sldId id="359" r:id="rId10"/>
    <p:sldId id="360" r:id="rId11"/>
    <p:sldId id="361" r:id="rId12"/>
    <p:sldId id="362" r:id="rId13"/>
    <p:sldId id="363" r:id="rId14"/>
    <p:sldId id="364" r:id="rId15"/>
    <p:sldId id="365" r:id="rId16"/>
    <p:sldId id="366" r:id="rId17"/>
    <p:sldId id="367" r:id="rId18"/>
    <p:sldId id="368" r:id="rId19"/>
    <p:sldId id="389" r:id="rId20"/>
    <p:sldId id="357" r:id="rId21"/>
    <p:sldId id="386" r:id="rId22"/>
    <p:sldId id="377" r:id="rId23"/>
    <p:sldId id="378" r:id="rId24"/>
    <p:sldId id="379" r:id="rId25"/>
    <p:sldId id="380" r:id="rId26"/>
    <p:sldId id="381" r:id="rId27"/>
    <p:sldId id="382" r:id="rId28"/>
    <p:sldId id="383" r:id="rId29"/>
    <p:sldId id="384" r:id="rId30"/>
    <p:sldId id="385" r:id="rId31"/>
    <p:sldId id="387" r:id="rId32"/>
    <p:sldId id="388" r:id="rId33"/>
    <p:sldId id="356" r:id="rId3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chomel Petr" initials="SP" lastIdx="1" clrIdx="0">
    <p:extLst/>
  </p:cmAuthor>
  <p:cmAuthor id="2" name="Matesová Jana" initials="MJ" lastIdx="1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0C30"/>
    <a:srgbClr val="007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>
      <p:cViewPr varScale="1">
        <p:scale>
          <a:sx n="113" d="100"/>
          <a:sy n="113" d="100"/>
        </p:scale>
        <p:origin x="-864" y="-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042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B40A3-3435-48FA-A425-971DA3CD8874}" type="datetimeFigureOut">
              <a:rPr lang="cs-CZ" smtClean="0"/>
              <a:t>8.6.2015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6EFFB-E210-479F-9C1C-81E50A06EA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522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4" y="548680"/>
            <a:ext cx="5504836" cy="1440000"/>
          </a:xfrm>
          <a:prstGeom prst="rect">
            <a:avLst/>
          </a:prstGeom>
        </p:spPr>
      </p:pic>
      <p:pic>
        <p:nvPicPr>
          <p:cNvPr id="4" name="Obrázek 3" descr="liš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263307"/>
            <a:ext cx="8820472" cy="1291297"/>
          </a:xfrm>
          <a:prstGeom prst="rect">
            <a:avLst/>
          </a:prstGeom>
        </p:spPr>
      </p:pic>
      <p:sp>
        <p:nvSpPr>
          <p:cNvPr id="6" name="Zástupný symbol pro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1662106" y="2508850"/>
            <a:ext cx="7129463" cy="865188"/>
          </a:xfrm>
          <a:prstGeom prst="rect">
            <a:avLst/>
          </a:prstGeom>
        </p:spPr>
        <p:txBody>
          <a:bodyPr/>
          <a:lstStyle>
            <a:lvl1pPr>
              <a:buNone/>
              <a:defRPr sz="54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622906" y="4293096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8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9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1619672" y="4797152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3" hasCustomPrompt="1"/>
          </p:nvPr>
        </p:nvSpPr>
        <p:spPr>
          <a:xfrm>
            <a:off x="1619672" y="5445225"/>
            <a:ext cx="7129463" cy="64807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baseline="0"/>
            </a:lvl1pPr>
          </a:lstStyle>
          <a:p>
            <a:pPr lvl="0"/>
            <a:r>
              <a:rPr lang="cs-CZ" dirty="0" smtClean="0"/>
              <a:t>Místo, datum konání, případně další informace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597" y="6237312"/>
            <a:ext cx="4011427" cy="50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2060575"/>
            <a:ext cx="8208144" cy="4608785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Tx/>
              <a:buBlip>
                <a:blip r:embed="rId2"/>
              </a:buBlip>
              <a:defRPr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2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2060575"/>
            <a:ext cx="8208144" cy="4608785"/>
          </a:xfrm>
          <a:prstGeom prst="rect">
            <a:avLst/>
          </a:prstGeom>
        </p:spPr>
        <p:txBody>
          <a:bodyPr/>
          <a:lstStyle>
            <a:lvl1pPr marL="180000" indent="0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5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3429000"/>
            <a:ext cx="8208144" cy="3240360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Tx/>
              <a:buBlip>
                <a:blip r:embed="rId2"/>
              </a:buBlip>
              <a:defRPr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4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2060575"/>
            <a:ext cx="8208144" cy="1368425"/>
          </a:xfrm>
          <a:prstGeom prst="rect">
            <a:avLst/>
          </a:prstGeom>
        </p:spPr>
        <p:txBody>
          <a:bodyPr wrap="square"/>
          <a:lstStyle>
            <a:lvl1pPr marL="180000" indent="0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322152"/>
            <a:ext cx="4464496" cy="1167859"/>
          </a:xfrm>
          <a:prstGeom prst="rect">
            <a:avLst/>
          </a:prstGeom>
        </p:spPr>
      </p:pic>
      <p:pic>
        <p:nvPicPr>
          <p:cNvPr id="4" name="Obrázek 3" descr="logo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94340"/>
            <a:ext cx="8892480" cy="1269260"/>
          </a:xfrm>
          <a:prstGeom prst="rect">
            <a:avLst/>
          </a:prstGeom>
        </p:spPr>
      </p:pic>
      <p:sp>
        <p:nvSpPr>
          <p:cNvPr id="7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149080"/>
            <a:ext cx="7417495" cy="576684"/>
          </a:xfrm>
          <a:prstGeom prst="rect">
            <a:avLst/>
          </a:prstGeom>
        </p:spPr>
        <p:txBody>
          <a:bodyPr/>
          <a:lstStyle>
            <a:lvl1pPr>
              <a:buNone/>
              <a:defRPr sz="28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971600" y="4581748"/>
            <a:ext cx="7417917" cy="5766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27" name="TextovéPole 26"/>
          <p:cNvSpPr txBox="1"/>
          <p:nvPr userDrawn="1"/>
        </p:nvSpPr>
        <p:spPr>
          <a:xfrm>
            <a:off x="827584" y="1887273"/>
            <a:ext cx="66247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schemeClr val="bg1"/>
                </a:solidFill>
              </a:rPr>
              <a:t>Děkujeme za pozornost</a:t>
            </a:r>
            <a:endParaRPr lang="cs-CZ" sz="5000" b="1" dirty="0">
              <a:solidFill>
                <a:schemeClr val="bg1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237312"/>
            <a:ext cx="4011427" cy="50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lišta malá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188640"/>
            <a:ext cx="8964488" cy="432804"/>
          </a:xfrm>
          <a:prstGeom prst="rect">
            <a:avLst/>
          </a:prstGeom>
        </p:spPr>
      </p:pic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2267744" y="260648"/>
            <a:ext cx="8229600" cy="350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6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1475656" y="2527262"/>
            <a:ext cx="7560840" cy="865188"/>
          </a:xfrm>
        </p:spPr>
        <p:txBody>
          <a:bodyPr anchor="ctr">
            <a:normAutofit lnSpcReduction="10000"/>
          </a:bodyPr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475656" y="3573016"/>
            <a:ext cx="6192688" cy="244827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Mgr. Tomáš Zatloukal</a:t>
            </a:r>
          </a:p>
          <a:p>
            <a:pPr>
              <a:spcBef>
                <a:spcPts val="0"/>
              </a:spcBef>
            </a:pPr>
            <a:r>
              <a:rPr lang="cs-CZ" sz="2000" b="0" dirty="0"/>
              <a:t>ústřední školní inspektor 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PhDr. Ondřej Andrys, MAE</a:t>
            </a:r>
          </a:p>
          <a:p>
            <a:pPr>
              <a:spcBef>
                <a:spcPts val="0"/>
              </a:spcBef>
            </a:pPr>
            <a:r>
              <a:rPr lang="cs-CZ" sz="2000" b="0" dirty="0" smtClean="0"/>
              <a:t>náměstek ústředního školního inspektora  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Mgr. Petr Suchomel, Dr.</a:t>
            </a:r>
          </a:p>
          <a:p>
            <a:r>
              <a:rPr lang="cs-CZ" sz="2000" b="0" dirty="0" smtClean="0"/>
              <a:t>vedoucí </a:t>
            </a:r>
            <a:r>
              <a:rPr lang="cs-CZ" sz="2000" b="0" dirty="0"/>
              <a:t>oddělení metodik a analýz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84168" y="6309320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 smtClean="0"/>
              <a:t>NIQES, </a:t>
            </a:r>
            <a:r>
              <a:rPr lang="cs-CZ" sz="1200" i="1" dirty="0"/>
              <a:t>CZ.1.07/4.1.00/22.0003</a:t>
            </a:r>
            <a:endParaRPr lang="cs-CZ" sz="12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2204864"/>
            <a:ext cx="8712968" cy="4392488"/>
          </a:xfrm>
        </p:spPr>
        <p:txBody>
          <a:bodyPr anchor="t"/>
          <a:lstStyle/>
          <a:p>
            <a:pPr lvl="0" algn="just"/>
            <a:r>
              <a:rPr lang="cs-CZ" sz="3600" b="1" dirty="0" smtClean="0">
                <a:solidFill>
                  <a:srgbClr val="0073CF"/>
                </a:solidFill>
              </a:rPr>
              <a:t>Pedagogické vedení školy </a:t>
            </a:r>
          </a:p>
          <a:p>
            <a:pPr marL="814388" lvl="0" algn="just">
              <a:buFont typeface="Arial" panose="020B0604020202020204" pitchFamily="34" charset="0"/>
              <a:buChar char="•"/>
            </a:pPr>
            <a:r>
              <a:rPr lang="cs-CZ" dirty="0" smtClean="0"/>
              <a:t>Vedení školy usiluje o optimální materiální podmínky pro vzdělávání a pečuje o jejich účelné využívání.</a:t>
            </a:r>
          </a:p>
          <a:p>
            <a:pPr marL="814388" lvl="0" algn="just">
              <a:buFont typeface="Arial" panose="020B0604020202020204" pitchFamily="34" charset="0"/>
              <a:buChar char="•"/>
            </a:pPr>
            <a:r>
              <a:rPr lang="cs-CZ" dirty="0" smtClean="0"/>
              <a:t>Vedení </a:t>
            </a:r>
            <a:r>
              <a:rPr lang="cs-CZ" dirty="0"/>
              <a:t>školy klade důraz na vlastní profesní rozvoj.</a:t>
            </a:r>
            <a:endParaRPr lang="cs-CZ" dirty="0" smtClean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764704"/>
            <a:ext cx="8712968" cy="936104"/>
          </a:xfrm>
        </p:spPr>
        <p:txBody>
          <a:bodyPr anchor="ctr"/>
          <a:lstStyle/>
          <a:p>
            <a:r>
              <a:rPr lang="cs-CZ" sz="3600" dirty="0" smtClean="0"/>
              <a:t>MODEL KVALITNÍ ŠKOLY – kritéria – ZŠ</a:t>
            </a:r>
            <a:endParaRPr lang="cs-CZ" sz="36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47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1772816"/>
            <a:ext cx="8712968" cy="4824536"/>
          </a:xfrm>
        </p:spPr>
        <p:txBody>
          <a:bodyPr anchor="t"/>
          <a:lstStyle/>
          <a:p>
            <a:pPr lvl="0" algn="just"/>
            <a:r>
              <a:rPr lang="cs-CZ" sz="3600" b="1" dirty="0" smtClean="0">
                <a:solidFill>
                  <a:srgbClr val="0073CF"/>
                </a:solidFill>
              </a:rPr>
              <a:t>Kvalita pedagogického sboru </a:t>
            </a:r>
            <a:endParaRPr lang="cs-CZ" sz="3600" b="1" dirty="0">
              <a:solidFill>
                <a:srgbClr val="0073CF"/>
              </a:solidFill>
            </a:endParaRPr>
          </a:p>
          <a:p>
            <a:pPr marL="814388" lvl="0" algn="just">
              <a:buFont typeface="Arial" panose="020B0604020202020204" pitchFamily="34" charset="0"/>
              <a:buChar char="•"/>
            </a:pPr>
            <a:r>
              <a:rPr lang="cs-CZ" dirty="0"/>
              <a:t>Pedagogové jsou pro svou práci náležitě kvalifikovaní a odborně zdatní a ke své práci přistupují profesionálně.</a:t>
            </a:r>
            <a:endParaRPr lang="cs-CZ" dirty="0" smtClean="0"/>
          </a:p>
          <a:p>
            <a:pPr marL="814388" algn="just">
              <a:buFont typeface="Arial" panose="020B0604020202020204" pitchFamily="34" charset="0"/>
              <a:buChar char="•"/>
            </a:pPr>
            <a:r>
              <a:rPr lang="cs-CZ" dirty="0"/>
              <a:t>Pedagogové důsledně uplatňují při komunikaci s žáky a rodiči a kolegy vstřícný</a:t>
            </a:r>
            <a:r>
              <a:rPr lang="cs-CZ" dirty="0" smtClean="0"/>
              <a:t>, respektující </a:t>
            </a:r>
            <a:r>
              <a:rPr lang="cs-CZ" dirty="0"/>
              <a:t>přístup</a:t>
            </a:r>
            <a:r>
              <a:rPr lang="cs-CZ" dirty="0" smtClean="0"/>
              <a:t>.</a:t>
            </a:r>
          </a:p>
          <a:p>
            <a:pPr marL="814388" algn="just">
              <a:buFont typeface="Arial" panose="020B0604020202020204" pitchFamily="34" charset="0"/>
              <a:buChar char="•"/>
            </a:pPr>
            <a:r>
              <a:rPr lang="cs-CZ" dirty="0"/>
              <a:t>Pedagogové aktivně spolupracují a poskytují si vzájemně podporu a zpětnou vazbu.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764704"/>
            <a:ext cx="8712968" cy="792088"/>
          </a:xfrm>
        </p:spPr>
        <p:txBody>
          <a:bodyPr anchor="ctr"/>
          <a:lstStyle/>
          <a:p>
            <a:r>
              <a:rPr lang="cs-CZ" sz="3600" dirty="0" smtClean="0"/>
              <a:t>MODEL KVALITNÍ ŠKOLY – kritéria – ZŠ</a:t>
            </a:r>
            <a:endParaRPr lang="cs-CZ" sz="36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249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2276872"/>
            <a:ext cx="8712968" cy="4320480"/>
          </a:xfrm>
        </p:spPr>
        <p:txBody>
          <a:bodyPr anchor="t"/>
          <a:lstStyle/>
          <a:p>
            <a:pPr lvl="0" algn="just"/>
            <a:r>
              <a:rPr lang="cs-CZ" sz="3600" b="1" dirty="0" smtClean="0">
                <a:solidFill>
                  <a:srgbClr val="0073CF"/>
                </a:solidFill>
              </a:rPr>
              <a:t>Kvalita pedagogického sboru </a:t>
            </a:r>
            <a:endParaRPr lang="cs-CZ" sz="3600" b="1" dirty="0">
              <a:solidFill>
                <a:srgbClr val="0073CF"/>
              </a:solidFill>
            </a:endParaRPr>
          </a:p>
          <a:p>
            <a:pPr marL="814388" lvl="0" algn="just">
              <a:buFont typeface="Arial" panose="020B0604020202020204" pitchFamily="34" charset="0"/>
              <a:buChar char="•"/>
            </a:pPr>
            <a:r>
              <a:rPr lang="cs-CZ" dirty="0"/>
              <a:t>Pedagogové podporují rozvoj demokratických hodnot a občanské angažovanosti.</a:t>
            </a:r>
            <a:endParaRPr lang="cs-CZ" dirty="0" smtClean="0"/>
          </a:p>
          <a:p>
            <a:pPr marL="814388" algn="just">
              <a:buFont typeface="Arial" panose="020B0604020202020204" pitchFamily="34" charset="0"/>
              <a:buChar char="•"/>
            </a:pPr>
            <a:r>
              <a:rPr lang="cs-CZ" dirty="0"/>
              <a:t>Pedagogové aktivně spolupracují na svém profesním rozvoji.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764704"/>
            <a:ext cx="8712968" cy="864096"/>
          </a:xfrm>
        </p:spPr>
        <p:txBody>
          <a:bodyPr anchor="ctr"/>
          <a:lstStyle/>
          <a:p>
            <a:r>
              <a:rPr lang="cs-CZ" sz="3600" dirty="0" smtClean="0"/>
              <a:t>MODEL KVALITNÍ ŠKOLY – kritéria – ZŠ</a:t>
            </a:r>
            <a:endParaRPr lang="cs-CZ" sz="36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02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1844824"/>
            <a:ext cx="8712968" cy="4752528"/>
          </a:xfrm>
        </p:spPr>
        <p:txBody>
          <a:bodyPr anchor="t"/>
          <a:lstStyle/>
          <a:p>
            <a:pPr lvl="0" algn="just"/>
            <a:r>
              <a:rPr lang="cs-CZ" sz="3600" b="1" dirty="0" smtClean="0">
                <a:solidFill>
                  <a:srgbClr val="0073CF"/>
                </a:solidFill>
              </a:rPr>
              <a:t>Výuka </a:t>
            </a:r>
            <a:endParaRPr lang="cs-CZ" sz="3600" b="1" dirty="0">
              <a:solidFill>
                <a:srgbClr val="0073CF"/>
              </a:solidFill>
            </a:endParaRPr>
          </a:p>
          <a:p>
            <a:pPr marL="814388" lvl="0" algn="just">
              <a:buFont typeface="Arial" panose="020B0604020202020204" pitchFamily="34" charset="0"/>
              <a:buChar char="•"/>
            </a:pPr>
            <a:r>
              <a:rPr lang="cs-CZ" dirty="0"/>
              <a:t>Pedagogové systematicky promýšlejí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připravují výuku v souladu s vědomostními, dovednostními i postojovými cíli definovanými </a:t>
            </a:r>
            <a:r>
              <a:rPr lang="cs-CZ" dirty="0" smtClean="0"/>
              <a:t>v kurikulárních </a:t>
            </a:r>
            <a:r>
              <a:rPr lang="cs-CZ" dirty="0"/>
              <a:t>dokumentech školy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potřebami žáků.</a:t>
            </a:r>
            <a:endParaRPr lang="cs-CZ" dirty="0" smtClean="0"/>
          </a:p>
          <a:p>
            <a:pPr marL="814388" algn="just">
              <a:buFont typeface="Arial" panose="020B0604020202020204" pitchFamily="34" charset="0"/>
              <a:buChar char="•"/>
            </a:pPr>
            <a:r>
              <a:rPr lang="cs-CZ" dirty="0"/>
              <a:t>Pedagogové využívají široké spektrum výchovně vzdělávacích strategií pro naplnění stanovených cílů.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764704"/>
            <a:ext cx="8712968" cy="864096"/>
          </a:xfrm>
        </p:spPr>
        <p:txBody>
          <a:bodyPr anchor="ctr"/>
          <a:lstStyle/>
          <a:p>
            <a:r>
              <a:rPr lang="cs-CZ" sz="3600" dirty="0" smtClean="0"/>
              <a:t>MODEL KVALITNÍ ŠKOLY – kritéria – ZŠ</a:t>
            </a:r>
            <a:endParaRPr lang="cs-CZ" sz="36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27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2276872"/>
            <a:ext cx="8712968" cy="4320480"/>
          </a:xfrm>
        </p:spPr>
        <p:txBody>
          <a:bodyPr anchor="t"/>
          <a:lstStyle/>
          <a:p>
            <a:pPr lvl="0" algn="just"/>
            <a:r>
              <a:rPr lang="cs-CZ" sz="3600" b="1" dirty="0" smtClean="0">
                <a:solidFill>
                  <a:srgbClr val="0073CF"/>
                </a:solidFill>
              </a:rPr>
              <a:t>Výuka </a:t>
            </a:r>
            <a:endParaRPr lang="cs-CZ" sz="3600" b="1" dirty="0">
              <a:solidFill>
                <a:srgbClr val="0073CF"/>
              </a:solidFill>
            </a:endParaRPr>
          </a:p>
          <a:p>
            <a:pPr marL="814388" lvl="0" algn="just">
              <a:buFont typeface="Arial" panose="020B0604020202020204" pitchFamily="34" charset="0"/>
              <a:buChar char="•"/>
            </a:pPr>
            <a:r>
              <a:rPr lang="cs-CZ" dirty="0"/>
              <a:t>Pedagogové systematicky sledují vzdělávací pokrok každého žáka a při plánování a realizaci výuky zohledňují individuální potřeby žáků.</a:t>
            </a:r>
            <a:endParaRPr lang="cs-CZ" dirty="0" smtClean="0"/>
          </a:p>
          <a:p>
            <a:pPr marL="814388" algn="just">
              <a:buFont typeface="Arial" panose="020B0604020202020204" pitchFamily="34" charset="0"/>
              <a:buChar char="•"/>
            </a:pPr>
            <a:r>
              <a:rPr lang="cs-CZ" dirty="0"/>
              <a:t>Pedagogové se ve své práci zaměřují na </a:t>
            </a:r>
            <a:r>
              <a:rPr lang="cs-CZ" dirty="0" smtClean="0"/>
              <a:t>sociální </a:t>
            </a:r>
            <a:r>
              <a:rPr lang="cs-CZ" dirty="0"/>
              <a:t>a osobnostní rozvoj žáků.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764704"/>
            <a:ext cx="8712968" cy="1008112"/>
          </a:xfrm>
        </p:spPr>
        <p:txBody>
          <a:bodyPr anchor="ctr"/>
          <a:lstStyle/>
          <a:p>
            <a:r>
              <a:rPr lang="cs-CZ" sz="3600" dirty="0" smtClean="0"/>
              <a:t>MODEL KVALITNÍ ŠKOLY – kritéria – ZŠ</a:t>
            </a:r>
            <a:endParaRPr lang="cs-CZ" sz="36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073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2132856"/>
            <a:ext cx="8712968" cy="4464496"/>
          </a:xfrm>
        </p:spPr>
        <p:txBody>
          <a:bodyPr anchor="t"/>
          <a:lstStyle/>
          <a:p>
            <a:pPr lvl="0" algn="just"/>
            <a:r>
              <a:rPr lang="cs-CZ" sz="3600" b="1" dirty="0" smtClean="0">
                <a:solidFill>
                  <a:srgbClr val="0073CF"/>
                </a:solidFill>
              </a:rPr>
              <a:t>Vzdělávací výsledky žáků </a:t>
            </a:r>
            <a:endParaRPr lang="cs-CZ" sz="3600" b="1" dirty="0">
              <a:solidFill>
                <a:srgbClr val="0073CF"/>
              </a:solidFill>
            </a:endParaRPr>
          </a:p>
          <a:p>
            <a:pPr marL="814388" lvl="0" algn="just">
              <a:buFont typeface="Arial" panose="020B0604020202020204" pitchFamily="34" charset="0"/>
              <a:buChar char="•"/>
            </a:pPr>
            <a:r>
              <a:rPr lang="cs-CZ" dirty="0"/>
              <a:t>Škola soustavně získává informace o posunech výsledků každého žáka ve všech vzdělávacích oblastech a reaguje na ně vhodnými pedagogickými opatřeními.</a:t>
            </a:r>
            <a:endParaRPr lang="cs-CZ" dirty="0" smtClean="0"/>
          </a:p>
          <a:p>
            <a:pPr marL="814388" algn="just">
              <a:buFont typeface="Arial" panose="020B0604020202020204" pitchFamily="34" charset="0"/>
              <a:buChar char="•"/>
            </a:pPr>
            <a:r>
              <a:rPr lang="cs-CZ" dirty="0"/>
              <a:t>Výsledky vzdělávání žáků odpovídají očekávaným výsledkům podle vzdělávacích programů.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764704"/>
            <a:ext cx="8712968" cy="936104"/>
          </a:xfrm>
        </p:spPr>
        <p:txBody>
          <a:bodyPr anchor="ctr"/>
          <a:lstStyle/>
          <a:p>
            <a:r>
              <a:rPr lang="cs-CZ" sz="3600" dirty="0" smtClean="0"/>
              <a:t>MODEL KVALITNÍ ŠKOLY – kritéria – ZŠ</a:t>
            </a:r>
            <a:endParaRPr lang="cs-CZ" sz="36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36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1628800"/>
            <a:ext cx="8712968" cy="4968552"/>
          </a:xfrm>
        </p:spPr>
        <p:txBody>
          <a:bodyPr anchor="t"/>
          <a:lstStyle/>
          <a:p>
            <a:pPr lvl="0" algn="just"/>
            <a:r>
              <a:rPr lang="cs-CZ" sz="3600" b="1" dirty="0" smtClean="0">
                <a:solidFill>
                  <a:srgbClr val="0073CF"/>
                </a:solidFill>
              </a:rPr>
              <a:t>Vzdělávací výsledky žáků </a:t>
            </a:r>
            <a:endParaRPr lang="cs-CZ" sz="3600" b="1" dirty="0">
              <a:solidFill>
                <a:srgbClr val="0073CF"/>
              </a:solidFill>
            </a:endParaRPr>
          </a:p>
          <a:p>
            <a:pPr marL="814388" lvl="0" algn="just">
              <a:buFont typeface="Arial" panose="020B0604020202020204" pitchFamily="34" charset="0"/>
              <a:buChar char="•"/>
            </a:pPr>
            <a:r>
              <a:rPr lang="cs-CZ" dirty="0"/>
              <a:t>Žáci školy jsou motivovaní k dosahování dobrých výsledků a demonstrují sociální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osobnostní kompetence a občanské hodnoty.</a:t>
            </a:r>
            <a:endParaRPr lang="cs-CZ" dirty="0" smtClean="0"/>
          </a:p>
          <a:p>
            <a:pPr marL="814388" algn="just">
              <a:buFont typeface="Arial" panose="020B0604020202020204" pitchFamily="34" charset="0"/>
              <a:buChar char="•"/>
            </a:pPr>
            <a:r>
              <a:rPr lang="cs-CZ" dirty="0"/>
              <a:t>Škola sleduje a vyhodnocuje úspěšnost žáků v průběhu, při ukončování studia a v dalším vzdělávání či profesní dráze a aktivně s výsledky pracuje v zájmu zkvalitnění vzdělávání.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764704"/>
            <a:ext cx="8712968" cy="720080"/>
          </a:xfrm>
        </p:spPr>
        <p:txBody>
          <a:bodyPr anchor="ctr"/>
          <a:lstStyle/>
          <a:p>
            <a:r>
              <a:rPr lang="cs-CZ" sz="3600" dirty="0" smtClean="0"/>
              <a:t>MODEL KVALITNÍ ŠKOLY – kritéria – ZŠ</a:t>
            </a:r>
            <a:endParaRPr lang="cs-CZ" sz="36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28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1916832"/>
            <a:ext cx="8712968" cy="4680520"/>
          </a:xfrm>
        </p:spPr>
        <p:txBody>
          <a:bodyPr anchor="t"/>
          <a:lstStyle/>
          <a:p>
            <a:pPr lvl="0" algn="just"/>
            <a:r>
              <a:rPr lang="cs-CZ" sz="3600" b="1" dirty="0" smtClean="0">
                <a:solidFill>
                  <a:srgbClr val="0073CF"/>
                </a:solidFill>
              </a:rPr>
              <a:t>Podpora školy žákům, rovné příležitosti </a:t>
            </a:r>
            <a:endParaRPr lang="cs-CZ" sz="3600" b="1" dirty="0">
              <a:solidFill>
                <a:srgbClr val="0073CF"/>
              </a:solidFill>
            </a:endParaRPr>
          </a:p>
          <a:p>
            <a:pPr marL="814388" lvl="1" indent="-34290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Škola vytváří každému žákovi a jeho rodině rovné příležitosti ke vzdělávání bez ohledu na jeho pohlaví, věk, etnickou příslušnost, kulturu, rodný jazyk, náboženství, rodinné zázemí, ekonomický status nebo speciální vzdělávací potřeby.</a:t>
            </a:r>
          </a:p>
          <a:p>
            <a:pPr marL="814388" algn="just">
              <a:buFont typeface="Arial" panose="020B0604020202020204" pitchFamily="34" charset="0"/>
              <a:buChar char="•"/>
            </a:pPr>
            <a:r>
              <a:rPr lang="cs-CZ" dirty="0"/>
              <a:t>Škola poskytuje účinnou podporu všem žákům s potřebou podpůrných opatření.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764704"/>
            <a:ext cx="8712968" cy="936104"/>
          </a:xfrm>
        </p:spPr>
        <p:txBody>
          <a:bodyPr anchor="ctr"/>
          <a:lstStyle/>
          <a:p>
            <a:r>
              <a:rPr lang="cs-CZ" sz="3600" dirty="0" smtClean="0"/>
              <a:t>MODEL KVALITNÍ ŠKOLY – kritéria – ZŠ</a:t>
            </a:r>
            <a:endParaRPr lang="cs-CZ" sz="36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29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2708920"/>
            <a:ext cx="8712968" cy="3888432"/>
          </a:xfrm>
        </p:spPr>
        <p:txBody>
          <a:bodyPr anchor="t"/>
          <a:lstStyle/>
          <a:p>
            <a:pPr lvl="0" algn="just"/>
            <a:r>
              <a:rPr lang="cs-CZ" sz="3600" b="1" dirty="0" smtClean="0">
                <a:solidFill>
                  <a:srgbClr val="0073CF"/>
                </a:solidFill>
              </a:rPr>
              <a:t>Podpora školy žákům, rovné příležitosti </a:t>
            </a:r>
            <a:endParaRPr lang="cs-CZ" sz="3600" b="1" dirty="0">
              <a:solidFill>
                <a:srgbClr val="0073CF"/>
              </a:solidFill>
            </a:endParaRPr>
          </a:p>
          <a:p>
            <a:pPr marL="814388" lvl="1" indent="-342900" algn="just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Škola věnuje patřičnou pozornost rozvoji všech osobnostních vlastností žáků a dbá na to, aby žádný žák nebyl vyčleňován z kolektivu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764704"/>
            <a:ext cx="8712968" cy="1008112"/>
          </a:xfrm>
        </p:spPr>
        <p:txBody>
          <a:bodyPr anchor="ctr"/>
          <a:lstStyle/>
          <a:p>
            <a:r>
              <a:rPr lang="cs-CZ" sz="3600" dirty="0" smtClean="0"/>
              <a:t>MODEL KVALITNÍ ŠKOLY – kritéria – ZŠ</a:t>
            </a:r>
            <a:endParaRPr lang="cs-CZ" sz="36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07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6659" y="1511648"/>
            <a:ext cx="8712968" cy="5113163"/>
          </a:xfrm>
        </p:spPr>
        <p:txBody>
          <a:bodyPr anchor="t"/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endParaRPr lang="cs-CZ" sz="1800" b="1" i="1" dirty="0" smtClean="0">
              <a:latin typeface="Times New Roman"/>
              <a:ea typeface="Calibri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cs-CZ" sz="2000" b="1" dirty="0" smtClean="0">
                <a:latin typeface="+mj-lt"/>
                <a:ea typeface="Calibri"/>
              </a:rPr>
              <a:t>Kvalitní </a:t>
            </a:r>
            <a:r>
              <a:rPr lang="cs-CZ" sz="2000" b="1" dirty="0">
                <a:latin typeface="+mj-lt"/>
                <a:ea typeface="Calibri"/>
              </a:rPr>
              <a:t>vzdělávání vyžaduje odpovídající materiální i finanční podmínky. Spravedlivé hodnocení zohledňuje podmínky, které škola nemůže ovlivnit.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Symbol"/>
              <a:buChar char=""/>
            </a:pPr>
            <a:r>
              <a:rPr lang="cs-CZ" sz="2000" dirty="0">
                <a:latin typeface="+mj-lt"/>
                <a:ea typeface="Calibri"/>
              </a:rPr>
              <a:t>Charakteristika regionu - demografická a sociálně ekonomická, atraktivita regionu a dostupnost kvalitních pedagogů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Symbol"/>
              <a:buChar char=""/>
            </a:pPr>
            <a:r>
              <a:rPr lang="cs-CZ" sz="2000" dirty="0">
                <a:latin typeface="+mj-lt"/>
                <a:ea typeface="Calibri"/>
              </a:rPr>
              <a:t>Materiální podmínky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Symbol"/>
              <a:buChar char=""/>
            </a:pPr>
            <a:r>
              <a:rPr lang="cs-CZ" sz="2000" dirty="0">
                <a:latin typeface="+mj-lt"/>
                <a:ea typeface="Calibri"/>
              </a:rPr>
              <a:t>Finanční podmínky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Symbol"/>
              <a:buChar char=""/>
            </a:pPr>
            <a:r>
              <a:rPr lang="cs-CZ" sz="2000" dirty="0">
                <a:latin typeface="+mj-lt"/>
                <a:ea typeface="Calibri"/>
              </a:rPr>
              <a:t>Složení žáků školy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000" dirty="0">
                <a:latin typeface="+mj-lt"/>
                <a:ea typeface="Calibri"/>
              </a:rPr>
              <a:t>Informace o prostředí, v němž škola pracuje, a umožnění srovnání se statistickými charakteristikami stejných indikátorů v celém souboru škol v ČR. Jsou důležitým signálem zřizovatelům pro jejich rozhodování o naplnění předpokladů pro kvalitní vzdělávání v dané škole.  Nemají postavení kritérií hodnocení školy. Ve výstupech inspekční činnosti slouží pouze k popisu konkrétního prostředí a kontextu, v němž škola pracuje. 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764704"/>
            <a:ext cx="8712968" cy="818952"/>
          </a:xfrm>
        </p:spPr>
        <p:txBody>
          <a:bodyPr anchor="ctr"/>
          <a:lstStyle/>
          <a:p>
            <a:r>
              <a:rPr lang="cs-CZ" sz="3600" dirty="0" smtClean="0"/>
              <a:t>MODEL KVALITNÍ ŠKOLY </a:t>
            </a:r>
          </a:p>
          <a:p>
            <a:pPr>
              <a:spcBef>
                <a:spcPts val="0"/>
              </a:spcBef>
            </a:pPr>
            <a:r>
              <a:rPr lang="cs-CZ" sz="3600" dirty="0" smtClean="0"/>
              <a:t>(</a:t>
            </a:r>
            <a:r>
              <a:rPr lang="cs-CZ" sz="3200" dirty="0" smtClean="0"/>
              <a:t>charakteristika prostředí)</a:t>
            </a:r>
            <a:endParaRPr lang="cs-CZ" sz="32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71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503548" y="2132856"/>
            <a:ext cx="8136904" cy="4536504"/>
          </a:xfrm>
        </p:spPr>
        <p:txBody>
          <a:bodyPr anchor="t"/>
          <a:lstStyle/>
          <a:p>
            <a:pPr marL="0" lvl="0" indent="0" algn="just">
              <a:buNone/>
            </a:pPr>
            <a:endParaRPr lang="cs-CZ" sz="3600" b="1" dirty="0" smtClean="0">
              <a:solidFill>
                <a:srgbClr val="0073CF"/>
              </a:solidFill>
            </a:endParaRPr>
          </a:p>
          <a:p>
            <a:pPr marL="0" lvl="0" indent="0" algn="just">
              <a:buNone/>
            </a:pPr>
            <a:r>
              <a:rPr lang="cs-CZ" sz="3600" b="1" dirty="0" smtClean="0">
                <a:solidFill>
                  <a:srgbClr val="0073CF"/>
                </a:solidFill>
              </a:rPr>
              <a:t>Dosavadní </a:t>
            </a:r>
            <a:r>
              <a:rPr lang="cs-CZ" sz="3600" b="1" dirty="0">
                <a:solidFill>
                  <a:srgbClr val="0073CF"/>
                </a:solidFill>
              </a:rPr>
              <a:t>stav </a:t>
            </a:r>
            <a:endParaRPr lang="cs-CZ" sz="4400" b="1" dirty="0">
              <a:solidFill>
                <a:srgbClr val="0073CF"/>
              </a:solidFill>
            </a:endParaRPr>
          </a:p>
          <a:p>
            <a:pPr lvl="0" algn="just"/>
            <a:r>
              <a:rPr lang="cs-CZ" sz="3600" dirty="0" smtClean="0"/>
              <a:t>povinnost </a:t>
            </a:r>
            <a:r>
              <a:rPr lang="cs-CZ" sz="3600" dirty="0"/>
              <a:t>ČŠI dle školského </a:t>
            </a:r>
            <a:r>
              <a:rPr lang="cs-CZ" sz="3600" dirty="0" smtClean="0"/>
              <a:t>zákona</a:t>
            </a:r>
            <a:endParaRPr lang="cs-CZ" sz="3600" dirty="0"/>
          </a:p>
          <a:p>
            <a:pPr lvl="0" algn="just"/>
            <a:r>
              <a:rPr lang="cs-CZ" sz="3600" dirty="0" smtClean="0"/>
              <a:t>každoroční </a:t>
            </a:r>
            <a:r>
              <a:rPr lang="cs-CZ" sz="3600" dirty="0"/>
              <a:t>schvalování </a:t>
            </a:r>
            <a:r>
              <a:rPr lang="cs-CZ" sz="3600" dirty="0" smtClean="0"/>
              <a:t>kritérií</a:t>
            </a:r>
            <a:endParaRPr lang="cs-CZ" sz="3600" dirty="0"/>
          </a:p>
          <a:p>
            <a:pPr lvl="0" algn="just"/>
            <a:r>
              <a:rPr lang="cs-CZ" sz="3600" dirty="0" smtClean="0"/>
              <a:t>základ pro</a:t>
            </a:r>
            <a:r>
              <a:rPr lang="cs-CZ" sz="3600" dirty="0"/>
              <a:t> komplexní inspekční </a:t>
            </a:r>
            <a:r>
              <a:rPr lang="cs-CZ" sz="3600" dirty="0" smtClean="0"/>
              <a:t>činnost</a:t>
            </a:r>
          </a:p>
          <a:p>
            <a:pPr lvl="0" algn="just"/>
            <a:r>
              <a:rPr lang="cs-CZ" sz="3600" dirty="0" smtClean="0"/>
              <a:t>kritéria shodná pro všechny druhy škol</a:t>
            </a:r>
            <a:endParaRPr lang="cs-CZ" sz="3600" dirty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836712"/>
            <a:ext cx="8712968" cy="1368152"/>
          </a:xfrm>
        </p:spPr>
        <p:txBody>
          <a:bodyPr anchor="ctr"/>
          <a:lstStyle/>
          <a:p>
            <a:pPr>
              <a:spcBef>
                <a:spcPts val="0"/>
              </a:spcBef>
            </a:pPr>
            <a:r>
              <a:rPr lang="cs-CZ" sz="3200" dirty="0" smtClean="0"/>
              <a:t>Kritéria pro hodnocení podmínek, průběhu </a:t>
            </a:r>
            <a:br>
              <a:rPr lang="cs-CZ" sz="3200" dirty="0" smtClean="0"/>
            </a:br>
            <a:r>
              <a:rPr lang="cs-CZ" sz="3200" dirty="0" smtClean="0"/>
              <a:t>a výsledků vzdělávání (model kvalitní školy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09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92088" y="1700213"/>
            <a:ext cx="8700392" cy="5041155"/>
          </a:xfrm>
        </p:spPr>
        <p:txBody>
          <a:bodyPr anchor="ctr"/>
          <a:lstStyle/>
          <a:p>
            <a:pPr lvl="0" algn="just"/>
            <a:r>
              <a:rPr lang="cs-CZ" sz="2700" b="1" dirty="0" smtClean="0"/>
              <a:t>nástroje a metodiky</a:t>
            </a:r>
            <a:r>
              <a:rPr lang="cs-CZ" sz="2700" dirty="0" smtClean="0"/>
              <a:t> – pro inspekční činnost, částečně pro využití školami</a:t>
            </a:r>
            <a:endParaRPr lang="cs-CZ" sz="2700" b="1" dirty="0"/>
          </a:p>
          <a:p>
            <a:pPr lvl="0" algn="just"/>
            <a:r>
              <a:rPr lang="cs-CZ" sz="2700" b="1" dirty="0" smtClean="0"/>
              <a:t>sledování vazeb </a:t>
            </a:r>
            <a:r>
              <a:rPr lang="cs-CZ" sz="2700" dirty="0" smtClean="0"/>
              <a:t>– např. hodnocení výuky </a:t>
            </a:r>
            <a:br>
              <a:rPr lang="cs-CZ" sz="2700" dirty="0" smtClean="0"/>
            </a:br>
            <a:r>
              <a:rPr lang="cs-CZ" sz="2700" dirty="0" smtClean="0"/>
              <a:t>s ohledem na podmínky a ve světle dosahovaných výsledků (transformace zjištění do podoby inspekčního výstupu)</a:t>
            </a:r>
          </a:p>
          <a:p>
            <a:pPr lvl="0" algn="just"/>
            <a:r>
              <a:rPr lang="cs-CZ" sz="2700" b="1" dirty="0" smtClean="0"/>
              <a:t>vazba na sledování gramotností</a:t>
            </a:r>
            <a:r>
              <a:rPr lang="cs-CZ" sz="2700" dirty="0" smtClean="0"/>
              <a:t> – skloubení cyklů sledování, identifikace vzájemných ovlivnění</a:t>
            </a:r>
            <a:endParaRPr lang="cs-CZ" sz="2700" dirty="0"/>
          </a:p>
          <a:p>
            <a:pPr lvl="0" algn="just"/>
            <a:r>
              <a:rPr lang="cs-CZ" sz="2700" b="1" dirty="0" smtClean="0"/>
              <a:t>rozšiřování o příklady inspirativní praxe </a:t>
            </a:r>
            <a:r>
              <a:rPr lang="cs-CZ" sz="2700" dirty="0" smtClean="0"/>
              <a:t>– možné cesty, nikoli předpis</a:t>
            </a:r>
          </a:p>
          <a:p>
            <a:pPr lvl="0" algn="just"/>
            <a:r>
              <a:rPr lang="cs-CZ" sz="2700" b="1" dirty="0" smtClean="0"/>
              <a:t>metodická </a:t>
            </a:r>
            <a:r>
              <a:rPr lang="cs-CZ" sz="2700" b="1" dirty="0"/>
              <a:t>doporučení </a:t>
            </a:r>
            <a:r>
              <a:rPr lang="cs-CZ" sz="2700" dirty="0"/>
              <a:t>(cesty ke zlepšení</a:t>
            </a:r>
            <a:r>
              <a:rPr lang="cs-CZ" sz="2700" dirty="0" smtClean="0"/>
              <a:t>)</a:t>
            </a:r>
            <a:endParaRPr lang="cs-CZ" sz="2700" dirty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92088" y="764704"/>
            <a:ext cx="8712968" cy="720080"/>
          </a:xfrm>
        </p:spPr>
        <p:txBody>
          <a:bodyPr anchor="ctr"/>
          <a:lstStyle/>
          <a:p>
            <a:r>
              <a:rPr lang="cs-CZ" sz="3600" dirty="0" smtClean="0"/>
              <a:t>MODEL KVALITNÍ ŠKOLY – další kroky</a:t>
            </a:r>
            <a:endParaRPr lang="cs-CZ" sz="36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23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980728"/>
            <a:ext cx="8712968" cy="5328592"/>
          </a:xfrm>
        </p:spPr>
        <p:txBody>
          <a:bodyPr numCol="1" anchor="ctr"/>
          <a:lstStyle/>
          <a:p>
            <a:pPr marL="0" lvl="3" indent="0" algn="ctr">
              <a:buClr>
                <a:schemeClr val="tx2"/>
              </a:buClr>
              <a:buNone/>
            </a:pPr>
            <a:r>
              <a:rPr lang="cs-CZ" sz="4800" b="1" dirty="0" smtClean="0">
                <a:solidFill>
                  <a:srgbClr val="C60C30"/>
                </a:solidFill>
              </a:rPr>
              <a:t>Individuální projekt systémový </a:t>
            </a:r>
          </a:p>
          <a:p>
            <a:pPr marL="0" lvl="3" indent="0" algn="ctr">
              <a:buClr>
                <a:schemeClr val="tx2"/>
              </a:buClr>
              <a:buNone/>
            </a:pPr>
            <a:r>
              <a:rPr lang="cs-CZ" sz="4800" b="1" dirty="0" smtClean="0">
                <a:solidFill>
                  <a:srgbClr val="C60C30"/>
                </a:solidFill>
              </a:rPr>
              <a:t>Komplexní systém hodnocení</a:t>
            </a:r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09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980728"/>
            <a:ext cx="8712968" cy="5616624"/>
          </a:xfrm>
        </p:spPr>
        <p:txBody>
          <a:bodyPr numCol="1" anchor="ctr"/>
          <a:lstStyle/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3200" dirty="0"/>
              <a:t>příprava nového projektu v rámci OP </a:t>
            </a:r>
            <a:r>
              <a:rPr lang="cs-CZ" sz="3200" dirty="0" smtClean="0"/>
              <a:t>VVV</a:t>
            </a:r>
          </a:p>
          <a:p>
            <a:pPr marL="0" lvl="3" indent="0" algn="just">
              <a:buClr>
                <a:schemeClr val="tx2"/>
              </a:buClr>
              <a:buNone/>
            </a:pPr>
            <a:endParaRPr lang="cs-CZ" sz="1600" dirty="0"/>
          </a:p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3200" dirty="0"/>
              <a:t>úzká návaznost na realizaci projektu NIQES, jehož primárním cílem bylo vyvinout nové metody, postupy a nástroje pro hodnocení škol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a </a:t>
            </a:r>
            <a:r>
              <a:rPr lang="cs-CZ" sz="3200" dirty="0"/>
              <a:t>školských zařízení i vzdělávací soustavy jako </a:t>
            </a:r>
            <a:r>
              <a:rPr lang="cs-CZ" sz="3200" dirty="0" smtClean="0"/>
              <a:t>celku</a:t>
            </a:r>
          </a:p>
          <a:p>
            <a:pPr marL="0" lvl="3" indent="0" algn="just">
              <a:buClr>
                <a:schemeClr val="tx2"/>
              </a:buClr>
              <a:buNone/>
            </a:pPr>
            <a:endParaRPr lang="cs-CZ" sz="1600" dirty="0" smtClean="0"/>
          </a:p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3200" dirty="0" smtClean="0"/>
              <a:t>pokračování </a:t>
            </a:r>
            <a:r>
              <a:rPr lang="cs-CZ" sz="3200" dirty="0"/>
              <a:t>ve vývoji těch metod, postupů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a </a:t>
            </a:r>
            <a:r>
              <a:rPr lang="cs-CZ" sz="3200" dirty="0"/>
              <a:t>nástrojů, které pro komplexnost hodnocení kvality počátečního vzdělávání dosud chybějí </a:t>
            </a:r>
            <a:r>
              <a:rPr lang="cs-CZ" sz="3200" dirty="0" smtClean="0"/>
              <a:t> </a:t>
            </a:r>
            <a:endParaRPr lang="cs-CZ" sz="32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542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980728"/>
            <a:ext cx="8712968" cy="5616624"/>
          </a:xfrm>
        </p:spPr>
        <p:txBody>
          <a:bodyPr numCol="1" anchor="ctr"/>
          <a:lstStyle/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3200" dirty="0"/>
              <a:t>realizací projektu dojde k propojení externího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a </a:t>
            </a:r>
            <a:r>
              <a:rPr lang="cs-CZ" sz="3200" dirty="0"/>
              <a:t>interního hodnocení škol </a:t>
            </a:r>
            <a:r>
              <a:rPr lang="cs-CZ" sz="3200" dirty="0" smtClean="0"/>
              <a:t>na </a:t>
            </a:r>
            <a:r>
              <a:rPr lang="cs-CZ" sz="3200" dirty="0"/>
              <a:t>všech úrovních, tedy na úrovni hodnocení vzdělávací soustavy České republiky, kde je externí hodnocení vykonáváno prostřednictvím mezinárodních šetření (PISA, PIRLS, TIMSS, </a:t>
            </a:r>
            <a:r>
              <a:rPr lang="cs-CZ" sz="3200" dirty="0" smtClean="0"/>
              <a:t>TALIS </a:t>
            </a:r>
            <a:r>
              <a:rPr lang="cs-CZ" sz="3200" dirty="0"/>
              <a:t>apod.)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a </a:t>
            </a:r>
            <a:r>
              <a:rPr lang="cs-CZ" sz="3200" dirty="0"/>
              <a:t>interní hodnocení v tomto kontextu realizuje Česká školní inspekce, a na úrovni hodnocení školy, kde externí hodnocení zajišťují Česká školní inspekce </a:t>
            </a:r>
            <a:r>
              <a:rPr lang="cs-CZ" sz="3200" dirty="0" smtClean="0"/>
              <a:t>a </a:t>
            </a:r>
            <a:r>
              <a:rPr lang="cs-CZ" sz="3200" dirty="0"/>
              <a:t>zřizovatel a interní hodnocení je prováděno </a:t>
            </a:r>
            <a:r>
              <a:rPr lang="cs-CZ" sz="3200" dirty="0" err="1"/>
              <a:t>autoevaluačními</a:t>
            </a:r>
            <a:r>
              <a:rPr lang="cs-CZ" sz="3200" dirty="0"/>
              <a:t> </a:t>
            </a:r>
            <a:r>
              <a:rPr lang="cs-CZ" sz="3200" dirty="0" smtClean="0"/>
              <a:t>nástroji </a:t>
            </a:r>
            <a:endParaRPr lang="cs-CZ" sz="32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00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980728"/>
            <a:ext cx="8712968" cy="5616624"/>
          </a:xfrm>
        </p:spPr>
        <p:txBody>
          <a:bodyPr numCol="1" anchor="ctr"/>
          <a:lstStyle/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2800" dirty="0"/>
              <a:t>v projektu NIQES vznikla kritéria kvalitní školy, která se mohou stát vhodným nástrojem pro provázání externího a interního hodnocení </a:t>
            </a:r>
            <a:r>
              <a:rPr lang="cs-CZ" sz="2800" dirty="0" smtClean="0"/>
              <a:t>škol</a:t>
            </a:r>
          </a:p>
          <a:p>
            <a:pPr marL="0" lvl="3" indent="0" algn="just">
              <a:buClr>
                <a:schemeClr val="tx2"/>
              </a:buClr>
              <a:buNone/>
            </a:pPr>
            <a:endParaRPr lang="cs-CZ" sz="1600" dirty="0" smtClean="0"/>
          </a:p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2800" dirty="0" smtClean="0"/>
              <a:t>toto </a:t>
            </a:r>
            <a:r>
              <a:rPr lang="cs-CZ" sz="2800" dirty="0"/>
              <a:t>provázání není v České republice doposud uspokojivě řešeno, jak na to poukázala např. analýza expertů OECD, přitom právě vhodné provázání externího a interního hodnocení škol je shledáváno jako klíčový faktor rozvoje </a:t>
            </a:r>
            <a:r>
              <a:rPr lang="cs-CZ" sz="2800" dirty="0" smtClean="0"/>
              <a:t>škol</a:t>
            </a:r>
          </a:p>
          <a:p>
            <a:pPr marL="0" lvl="3" indent="0" algn="just">
              <a:buClr>
                <a:schemeClr val="tx2"/>
              </a:buClr>
              <a:buNone/>
            </a:pPr>
            <a:endParaRPr lang="cs-CZ" sz="1600" dirty="0"/>
          </a:p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2800" dirty="0"/>
              <a:t>v projektu NIQES byla kritéria kvalitní školy vytvořena, je však třeba vypracovat k nim metodiky jak pro Českou školní inspekci, tak pro školy </a:t>
            </a:r>
            <a:r>
              <a:rPr lang="cs-CZ" sz="2800" dirty="0" smtClean="0"/>
              <a:t>samotné </a:t>
            </a:r>
            <a:endParaRPr lang="cs-CZ" sz="28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519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980728"/>
            <a:ext cx="8712968" cy="5616624"/>
          </a:xfrm>
        </p:spPr>
        <p:txBody>
          <a:bodyPr numCol="1" anchor="ctr"/>
          <a:lstStyle/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3200" dirty="0"/>
              <a:t>zároveň je zapotřebí sdíleného chápání kvality ve vybraných kritérií na straně České školní inspekce i vedení škol, což vyžaduje čas, intenzívní komunikaci s aktéry a vytvoření příkladů inspirativní praxe k jednotlivým </a:t>
            </a:r>
            <a:r>
              <a:rPr lang="cs-CZ" sz="3200" dirty="0" smtClean="0"/>
              <a:t>indikátorům</a:t>
            </a:r>
          </a:p>
          <a:p>
            <a:pPr marL="0" lvl="3" indent="0" algn="just">
              <a:buClr>
                <a:schemeClr val="tx2"/>
              </a:buClr>
              <a:buNone/>
            </a:pPr>
            <a:endParaRPr lang="cs-CZ" sz="1600" dirty="0"/>
          </a:p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3200" dirty="0"/>
              <a:t>k již vytvořeným kritériím kvalitní školy budou nově připraveny metodiky pro propojení externího hodnocení České školní inspekce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a </a:t>
            </a:r>
            <a:r>
              <a:rPr lang="cs-CZ" sz="3200" dirty="0"/>
              <a:t>interního hodnocení škol i další metodiky pro detailnější sledování vybraných kritérií kvalitní </a:t>
            </a:r>
            <a:r>
              <a:rPr lang="cs-CZ" sz="3200" dirty="0" smtClean="0"/>
              <a:t>školy </a:t>
            </a:r>
            <a:endParaRPr lang="cs-CZ" sz="32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980728"/>
            <a:ext cx="8712968" cy="5616624"/>
          </a:xfrm>
        </p:spPr>
        <p:txBody>
          <a:bodyPr numCol="1" anchor="ctr"/>
          <a:lstStyle/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3200" dirty="0"/>
              <a:t>v rámci hodnocení škol bude přihlédnuto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i </a:t>
            </a:r>
            <a:r>
              <a:rPr lang="cs-CZ" sz="3200" dirty="0"/>
              <a:t>k vzdělávacím výsledkům žáků a kvalitě učitelů, která tvoří nedílnou součást kritérií kvalitní </a:t>
            </a:r>
            <a:r>
              <a:rPr lang="cs-CZ" sz="3200" dirty="0" smtClean="0"/>
              <a:t>školy</a:t>
            </a:r>
          </a:p>
          <a:p>
            <a:pPr marL="0" lvl="3" indent="0" algn="just">
              <a:buClr>
                <a:schemeClr val="tx2"/>
              </a:buClr>
              <a:buNone/>
            </a:pPr>
            <a:endParaRPr lang="cs-CZ" sz="1600" dirty="0"/>
          </a:p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3200" dirty="0"/>
              <a:t>budou navrženy postupy vhodného propojení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a </a:t>
            </a:r>
            <a:r>
              <a:rPr lang="cs-CZ" sz="3200" dirty="0"/>
              <a:t>využívání </a:t>
            </a:r>
            <a:r>
              <a:rPr lang="cs-CZ" sz="3200" dirty="0" err="1"/>
              <a:t>autoevaluace</a:t>
            </a:r>
            <a:r>
              <a:rPr lang="cs-CZ" sz="3200" dirty="0"/>
              <a:t> škol při externím hodnocení prováděném Českou školní </a:t>
            </a:r>
            <a:r>
              <a:rPr lang="cs-CZ" sz="3200" dirty="0" smtClean="0"/>
              <a:t>inspekcí</a:t>
            </a:r>
          </a:p>
          <a:p>
            <a:pPr marL="0" lvl="3" indent="0" algn="just">
              <a:buClr>
                <a:schemeClr val="tx2"/>
              </a:buClr>
              <a:buNone/>
            </a:pPr>
            <a:endParaRPr lang="cs-CZ" sz="1600" dirty="0"/>
          </a:p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3200" dirty="0"/>
              <a:t>ke sdílenému porozumění kritériím kvalitní školy budou vytvořeny pro vybraná kritéria příklady inspirativní praxe (3 – 5 příkladů inspirativní praxe pro každé z vybraných kritérií</a:t>
            </a:r>
            <a:r>
              <a:rPr lang="cs-CZ" sz="3200" dirty="0" smtClean="0"/>
              <a:t>) </a:t>
            </a:r>
            <a:endParaRPr lang="cs-CZ" sz="32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2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980728"/>
            <a:ext cx="8712968" cy="5616624"/>
          </a:xfrm>
        </p:spPr>
        <p:txBody>
          <a:bodyPr numCol="1" anchor="ctr"/>
          <a:lstStyle/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3200" dirty="0" smtClean="0"/>
              <a:t> </a:t>
            </a:r>
            <a:r>
              <a:rPr lang="cs-CZ" sz="3200" dirty="0"/>
              <a:t>tyto příklady inspirativní praxe škol budou vhodně vybrány, tak, aby byla </a:t>
            </a:r>
            <a:br>
              <a:rPr lang="cs-CZ" sz="3200" dirty="0"/>
            </a:br>
            <a:r>
              <a:rPr lang="cs-CZ" sz="3200" dirty="0"/>
              <a:t>u každého kritéria ukázána vysoká kvalita, ale dosažená a realizovaná různými hodnotnými </a:t>
            </a:r>
            <a:r>
              <a:rPr lang="cs-CZ" sz="3200" dirty="0" smtClean="0"/>
              <a:t>způsoby</a:t>
            </a:r>
          </a:p>
          <a:p>
            <a:pPr marL="0" lvl="3" indent="0" algn="just">
              <a:buClr>
                <a:schemeClr val="tx2"/>
              </a:buClr>
              <a:buNone/>
            </a:pPr>
            <a:endParaRPr lang="cs-CZ" sz="1600" dirty="0"/>
          </a:p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3200" dirty="0"/>
              <a:t>na identifikaci i tvorbě příkladů inspirativní praxe budou spolupracovat pracovníci České školní inspekce i další odborníci z řad akademické sféry, školské praxe a neziskových organizací; příklady inspirativní praxe budou k dispozici všem </a:t>
            </a:r>
            <a:r>
              <a:rPr lang="cs-CZ" sz="3200" dirty="0" smtClean="0"/>
              <a:t>školám</a:t>
            </a:r>
            <a:endParaRPr lang="cs-CZ" sz="32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540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980728"/>
            <a:ext cx="8712968" cy="5616624"/>
          </a:xfrm>
        </p:spPr>
        <p:txBody>
          <a:bodyPr numCol="1" anchor="ctr"/>
          <a:lstStyle/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3200" dirty="0"/>
              <a:t>vytvořené metodiky a příklady inspirativní praxe budou prezentovány vedení škol na regionálních seminářích v průběhu řešení </a:t>
            </a:r>
            <a:r>
              <a:rPr lang="cs-CZ" sz="3200" dirty="0" smtClean="0"/>
              <a:t>projektu</a:t>
            </a:r>
          </a:p>
          <a:p>
            <a:pPr marL="0" lvl="3" indent="0" algn="just">
              <a:buClr>
                <a:schemeClr val="tx2"/>
              </a:buClr>
              <a:buNone/>
            </a:pPr>
            <a:endParaRPr lang="cs-CZ" sz="1600" dirty="0"/>
          </a:p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3200" dirty="0"/>
              <a:t>výstupem tak bude zkvalitnění inspekční činnosti, lepší sdílení a porozumění kritériím kvalitní školy napříč vzdělávacím systémem a nová metodická podpora školám v podobě popisů dobré praxe reálných českých škol</a:t>
            </a:r>
            <a:r>
              <a:rPr lang="cs-CZ" sz="3200" dirty="0" smtClean="0"/>
              <a:t>. </a:t>
            </a:r>
            <a:endParaRPr lang="cs-CZ" sz="32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592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980728"/>
            <a:ext cx="8712968" cy="5616624"/>
          </a:xfrm>
        </p:spPr>
        <p:txBody>
          <a:bodyPr numCol="1" anchor="ctr"/>
          <a:lstStyle/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3200" dirty="0"/>
              <a:t>vytvořeny budou také nové metody, postupy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a </a:t>
            </a:r>
            <a:r>
              <a:rPr lang="cs-CZ" sz="3200" dirty="0"/>
              <a:t>nástroje pro hodnocení těch částí národního kurikula, pro něž dosud adekvátní nástroje k dispozici nejsou (nástroje pro hodnocení klíčových kompetencí a pro zohledňování socioekonomického a teritoriálního zázemí na úrovni žáka i školy s cílem monitorovat úroveň spravedlivosti ve vzdělávání a ve snaze účinně bránit nerovnostem</a:t>
            </a:r>
            <a:r>
              <a:rPr lang="cs-CZ" sz="3200" dirty="0" smtClean="0"/>
              <a:t>) </a:t>
            </a:r>
            <a:endParaRPr lang="cs-CZ" sz="32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74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323528" y="1988245"/>
            <a:ext cx="8568952" cy="4681115"/>
          </a:xfrm>
        </p:spPr>
        <p:txBody>
          <a:bodyPr anchor="ctr"/>
          <a:lstStyle/>
          <a:p>
            <a:pPr marL="0" lvl="0" indent="0" algn="just">
              <a:buNone/>
            </a:pPr>
            <a:r>
              <a:rPr lang="cs-CZ" sz="2800" b="1" dirty="0">
                <a:solidFill>
                  <a:srgbClr val="0073CF"/>
                </a:solidFill>
              </a:rPr>
              <a:t>I</a:t>
            </a:r>
            <a:r>
              <a:rPr lang="cs-CZ" sz="2800" b="1" dirty="0" smtClean="0">
                <a:solidFill>
                  <a:srgbClr val="0073CF"/>
                </a:solidFill>
              </a:rPr>
              <a:t>dentifikované potřeby</a:t>
            </a:r>
            <a:endParaRPr lang="cs-CZ" sz="2800" b="1" dirty="0">
              <a:solidFill>
                <a:srgbClr val="0073CF"/>
              </a:solidFill>
            </a:endParaRPr>
          </a:p>
          <a:p>
            <a:pPr lvl="0" algn="just"/>
            <a:r>
              <a:rPr lang="cs-CZ" sz="2700" dirty="0" smtClean="0"/>
              <a:t>komplexnost </a:t>
            </a:r>
            <a:r>
              <a:rPr lang="cs-CZ" sz="2700" dirty="0"/>
              <a:t>z hlediska činností školy </a:t>
            </a:r>
            <a:r>
              <a:rPr lang="cs-CZ" sz="2700" dirty="0" smtClean="0"/>
              <a:t>(šíře záběru, vazby mezi kritérii)</a:t>
            </a:r>
            <a:endParaRPr lang="cs-CZ" sz="2700" dirty="0"/>
          </a:p>
          <a:p>
            <a:pPr lvl="0" algn="just"/>
            <a:r>
              <a:rPr lang="cs-CZ" sz="2700" dirty="0" smtClean="0"/>
              <a:t>zohlednění specifik druhů škol (modifikace pro typy škol)</a:t>
            </a:r>
          </a:p>
          <a:p>
            <a:pPr lvl="0" algn="just"/>
            <a:r>
              <a:rPr lang="cs-CZ" sz="2700" dirty="0" smtClean="0"/>
              <a:t>shoda </a:t>
            </a:r>
            <a:r>
              <a:rPr lang="cs-CZ" sz="2700" dirty="0"/>
              <a:t>napříč celým segmentem </a:t>
            </a:r>
            <a:r>
              <a:rPr lang="cs-CZ" sz="2700" dirty="0" smtClean="0"/>
              <a:t>vzdělávání (stát, škola, zřizovatel, rodiče apod.)</a:t>
            </a:r>
            <a:endParaRPr lang="cs-CZ" sz="2700" dirty="0"/>
          </a:p>
          <a:p>
            <a:pPr lvl="0" algn="just"/>
            <a:r>
              <a:rPr lang="cs-CZ" sz="2700" dirty="0" smtClean="0"/>
              <a:t>stabilita </a:t>
            </a:r>
            <a:r>
              <a:rPr lang="cs-CZ" sz="2700" dirty="0"/>
              <a:t>v </a:t>
            </a:r>
            <a:r>
              <a:rPr lang="cs-CZ" sz="2700" dirty="0" smtClean="0"/>
              <a:t>čase</a:t>
            </a:r>
            <a:endParaRPr lang="cs-CZ" sz="2700" dirty="0"/>
          </a:p>
          <a:p>
            <a:pPr lvl="0" algn="just"/>
            <a:r>
              <a:rPr lang="cs-CZ" sz="2700" dirty="0" smtClean="0"/>
              <a:t>využitelnost v </a:t>
            </a:r>
            <a:r>
              <a:rPr lang="cs-CZ" sz="2700" dirty="0" err="1" smtClean="0"/>
              <a:t>autoevaluaci</a:t>
            </a:r>
            <a:r>
              <a:rPr lang="cs-CZ" sz="2700" dirty="0" smtClean="0"/>
              <a:t> školy</a:t>
            </a:r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 </a:t>
            </a:r>
            <a:endParaRPr lang="cs-CZ" dirty="0"/>
          </a:p>
        </p:txBody>
      </p:sp>
      <p:sp>
        <p:nvSpPr>
          <p:cNvPr id="5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836711"/>
            <a:ext cx="8712968" cy="1151533"/>
          </a:xfrm>
        </p:spPr>
        <p:txBody>
          <a:bodyPr anchor="ctr"/>
          <a:lstStyle/>
          <a:p>
            <a:pPr>
              <a:spcBef>
                <a:spcPts val="0"/>
              </a:spcBef>
            </a:pPr>
            <a:r>
              <a:rPr lang="cs-CZ" sz="3200" dirty="0" smtClean="0"/>
              <a:t>Kritéria pro hodnocení podmínek, průběhu </a:t>
            </a:r>
          </a:p>
          <a:p>
            <a:pPr>
              <a:spcBef>
                <a:spcPts val="0"/>
              </a:spcBef>
            </a:pPr>
            <a:r>
              <a:rPr lang="cs-CZ" sz="3200" dirty="0" smtClean="0"/>
              <a:t>a výsledků vzdělávání (model kvalitní školy)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4627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980728"/>
            <a:ext cx="8712968" cy="5616624"/>
          </a:xfrm>
        </p:spPr>
        <p:txBody>
          <a:bodyPr numCol="1" anchor="ctr"/>
          <a:lstStyle/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3200" dirty="0"/>
              <a:t>inovovány budou nástroje pro ověřování výsledků vzdělávání a pro zajištění korelace socioekonomických a teritoriálních vlivů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s </a:t>
            </a:r>
            <a:r>
              <a:rPr lang="cs-CZ" sz="3200" dirty="0"/>
              <a:t>podmínkami, průběhem </a:t>
            </a:r>
            <a:r>
              <a:rPr lang="cs-CZ" sz="3200" dirty="0" smtClean="0"/>
              <a:t>a </a:t>
            </a:r>
            <a:r>
              <a:rPr lang="cs-CZ" sz="3200" dirty="0"/>
              <a:t>výsledky vzdělávání </a:t>
            </a:r>
            <a:endParaRPr lang="cs-CZ" sz="3200" dirty="0" smtClean="0"/>
          </a:p>
          <a:p>
            <a:pPr marL="0" lvl="3" indent="0" algn="just">
              <a:buClr>
                <a:schemeClr val="tx2"/>
              </a:buClr>
              <a:buNone/>
            </a:pPr>
            <a:endParaRPr lang="cs-CZ" sz="1600" dirty="0"/>
          </a:p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3200" dirty="0"/>
              <a:t>prováděny budou důsledné analýzy dat z národních i mezinárodních šetření, kterými Česká školní inspekce (a šířeji Česká republika) disponuje, s cílem poskytovat interpretace dat z různých úhlů </a:t>
            </a:r>
            <a:r>
              <a:rPr lang="cs-CZ" sz="3200" dirty="0" smtClean="0"/>
              <a:t>pohledu </a:t>
            </a:r>
            <a:endParaRPr lang="cs-CZ" sz="32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91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980728"/>
            <a:ext cx="8712968" cy="5616624"/>
          </a:xfrm>
        </p:spPr>
        <p:txBody>
          <a:bodyPr numCol="1" anchor="ctr"/>
          <a:lstStyle/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2800" dirty="0"/>
              <a:t>zásadním přínosem tak budou relevantní analytické zprávy, které budou velmi dobře využitelné na různých úrovních řízení počátečního vzdělávání, zejména pak pro tvůrce vzdělávacích </a:t>
            </a:r>
            <a:r>
              <a:rPr lang="cs-CZ" sz="2800" dirty="0" smtClean="0"/>
              <a:t>politik</a:t>
            </a:r>
          </a:p>
          <a:p>
            <a:pPr marL="0" lvl="3" indent="0" algn="just">
              <a:buClr>
                <a:schemeClr val="tx2"/>
              </a:buClr>
              <a:buNone/>
            </a:pPr>
            <a:endParaRPr lang="cs-CZ" sz="1600" dirty="0"/>
          </a:p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2800" dirty="0"/>
              <a:t>vyvinuté hodnotící postupy, metody a nástroje budou systematicky implementovány do přímé praxe jednotlivých článků systému vzdělávání v České republice, provedeno bude také důsledné vzdělávání těch aktérů, kteří budou s novými metodami, postupy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a </a:t>
            </a:r>
            <a:r>
              <a:rPr lang="cs-CZ" sz="2800" dirty="0"/>
              <a:t>nástroji v rámci systému pracovat </a:t>
            </a:r>
            <a:r>
              <a:rPr lang="cs-CZ" sz="3200" dirty="0" smtClean="0"/>
              <a:t> </a:t>
            </a:r>
            <a:endParaRPr lang="cs-CZ" sz="32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91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980728"/>
            <a:ext cx="8712968" cy="5616624"/>
          </a:xfrm>
        </p:spPr>
        <p:txBody>
          <a:bodyPr numCol="1" anchor="ctr"/>
          <a:lstStyle/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2800" dirty="0"/>
              <a:t>projekt kromě výstupů projektu NIQES využije také výstupy projektů Kompetence I a Kompetence III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a </a:t>
            </a:r>
            <a:r>
              <a:rPr lang="cs-CZ" sz="2800" dirty="0"/>
              <a:t>naváže na dosavadní účast v jednotlivých cyklech stěžejních mezinárodních šetření výsledků žáků. Počítá se také s propojením na dílčí výstupy projektů Cesta ke kvalitě a Pospolu</a:t>
            </a:r>
          </a:p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2800" dirty="0"/>
              <a:t>trvalá udržitelnost projektu bude zajištěna užíváním zavedených metod, postupů a nástrojů všemi aktéry podílejícími se na realizaci počátečního vzdělávání, jejich implementací do hodnotících činností České školní inspekce i do vlastního hodnocení škol</a:t>
            </a:r>
          </a:p>
          <a:p>
            <a:pPr marL="342900" lvl="3" indent="-342900" algn="just">
              <a:buClr>
                <a:schemeClr val="tx2"/>
              </a:buClr>
              <a:buBlip>
                <a:blip r:embed="rId2"/>
              </a:buBlip>
            </a:pPr>
            <a:r>
              <a:rPr lang="cs-CZ" sz="2800" dirty="0"/>
              <a:t>projekt počítá s pětiletou realizací a s rozpočtem ve výši 250.000.000 </a:t>
            </a:r>
            <a:r>
              <a:rPr lang="cs-CZ" sz="2800" dirty="0" smtClean="0"/>
              <a:t>Kč </a:t>
            </a:r>
            <a:endParaRPr lang="cs-CZ" sz="28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10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1475656" y="2527262"/>
            <a:ext cx="7560840" cy="865188"/>
          </a:xfrm>
        </p:spPr>
        <p:txBody>
          <a:bodyPr anchor="ctr">
            <a:normAutofit lnSpcReduction="10000"/>
          </a:bodyPr>
          <a:lstStyle/>
          <a:p>
            <a:r>
              <a:rPr lang="cs-CZ" dirty="0" smtClean="0"/>
              <a:t>Děkujeme za pozornost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84168" y="6309320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 smtClean="0"/>
              <a:t>NIQES, </a:t>
            </a:r>
            <a:r>
              <a:rPr lang="cs-CZ" sz="1200" i="1" dirty="0"/>
              <a:t>CZ.1.07/4.1.00/22.0003</a:t>
            </a:r>
            <a:endParaRPr lang="cs-CZ" sz="1200" i="1" dirty="0" smtClean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475656" y="3573016"/>
            <a:ext cx="6192688" cy="244827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Mgr. Tomáš Zatloukal</a:t>
            </a:r>
          </a:p>
          <a:p>
            <a:pPr>
              <a:spcBef>
                <a:spcPts val="0"/>
              </a:spcBef>
            </a:pPr>
            <a:r>
              <a:rPr lang="cs-CZ" sz="2000" b="0" dirty="0"/>
              <a:t>ústřední školní inspektor 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PhDr. Ondřej Andrys, MAE</a:t>
            </a:r>
          </a:p>
          <a:p>
            <a:pPr>
              <a:spcBef>
                <a:spcPts val="0"/>
              </a:spcBef>
            </a:pPr>
            <a:r>
              <a:rPr lang="cs-CZ" sz="2000" b="0" dirty="0" smtClean="0"/>
              <a:t>náměstek ústředního školního inspektora  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Mgr. Petr Suchomel, Dr.</a:t>
            </a:r>
          </a:p>
          <a:p>
            <a:r>
              <a:rPr lang="cs-CZ" sz="2000" b="0" dirty="0" smtClean="0"/>
              <a:t>vedoucí </a:t>
            </a:r>
            <a:r>
              <a:rPr lang="cs-CZ" sz="2000" b="0" dirty="0"/>
              <a:t>oddělení metodik a analýz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79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503548" y="2636912"/>
            <a:ext cx="8136904" cy="4032448"/>
          </a:xfrm>
        </p:spPr>
        <p:txBody>
          <a:bodyPr anchor="t"/>
          <a:lstStyle/>
          <a:p>
            <a:pPr marL="0" lvl="0" indent="0" algn="just">
              <a:buNone/>
            </a:pPr>
            <a:r>
              <a:rPr lang="cs-CZ" b="1" dirty="0" smtClean="0">
                <a:solidFill>
                  <a:srgbClr val="0073CF"/>
                </a:solidFill>
              </a:rPr>
              <a:t>Struktura</a:t>
            </a:r>
          </a:p>
          <a:p>
            <a:pPr lvl="0" algn="just"/>
            <a:r>
              <a:rPr lang="cs-CZ" dirty="0" smtClean="0"/>
              <a:t>6 základních oblastí, v každé 3–5  kritérií</a:t>
            </a:r>
          </a:p>
          <a:p>
            <a:pPr lvl="0" algn="just"/>
            <a:r>
              <a:rPr lang="cs-CZ" dirty="0" smtClean="0"/>
              <a:t>vysvětlení kritéria – popis ideálního stavu</a:t>
            </a:r>
            <a:endParaRPr lang="cs-CZ" dirty="0"/>
          </a:p>
          <a:p>
            <a:pPr lvl="0" algn="just"/>
            <a:r>
              <a:rPr lang="cs-CZ" dirty="0" smtClean="0"/>
              <a:t>popisy </a:t>
            </a:r>
            <a:r>
              <a:rPr lang="cs-CZ" dirty="0"/>
              <a:t>úrovní v jednotlivých </a:t>
            </a:r>
            <a:r>
              <a:rPr lang="cs-CZ" dirty="0" smtClean="0"/>
              <a:t>kritériích </a:t>
            </a:r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  <p:sp>
        <p:nvSpPr>
          <p:cNvPr id="6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836712"/>
            <a:ext cx="8712968" cy="1296144"/>
          </a:xfrm>
        </p:spPr>
        <p:txBody>
          <a:bodyPr anchor="ctr"/>
          <a:lstStyle/>
          <a:p>
            <a:pPr>
              <a:spcBef>
                <a:spcPts val="0"/>
              </a:spcBef>
            </a:pPr>
            <a:r>
              <a:rPr lang="cs-CZ" sz="3200" dirty="0" smtClean="0"/>
              <a:t>Kritéria pro hodnocení podmínek, průběhu </a:t>
            </a:r>
            <a:br>
              <a:rPr lang="cs-CZ" sz="3200" dirty="0" smtClean="0"/>
            </a:br>
            <a:r>
              <a:rPr lang="cs-CZ" sz="3200" dirty="0" smtClean="0"/>
              <a:t>a výsledků vzdělávání (model kvalitní školy</a:t>
            </a:r>
            <a:r>
              <a:rPr lang="cs-CZ" sz="2800" dirty="0" smtClean="0"/>
              <a:t>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2124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503548" y="1556792"/>
            <a:ext cx="8136904" cy="5040560"/>
          </a:xfrm>
        </p:spPr>
        <p:txBody>
          <a:bodyPr anchor="ctr"/>
          <a:lstStyle/>
          <a:p>
            <a:pPr lvl="0" algn="just"/>
            <a:r>
              <a:rPr lang="cs-CZ" sz="3600" dirty="0" smtClean="0"/>
              <a:t>Koncepce a rámec školy</a:t>
            </a:r>
            <a:endParaRPr lang="cs-CZ" sz="3600" dirty="0"/>
          </a:p>
          <a:p>
            <a:pPr lvl="0" algn="just"/>
            <a:r>
              <a:rPr lang="cs-CZ" sz="3600" dirty="0" smtClean="0"/>
              <a:t>Pedagogické vedení školy</a:t>
            </a:r>
            <a:endParaRPr lang="cs-CZ" sz="3600" dirty="0"/>
          </a:p>
          <a:p>
            <a:pPr lvl="0" algn="just"/>
            <a:r>
              <a:rPr lang="cs-CZ" sz="3600" dirty="0" smtClean="0"/>
              <a:t>Kvalita pedagogického sboru</a:t>
            </a:r>
          </a:p>
          <a:p>
            <a:pPr lvl="0" algn="just"/>
            <a:r>
              <a:rPr lang="cs-CZ" sz="3600" dirty="0" smtClean="0"/>
              <a:t>Výuka</a:t>
            </a:r>
          </a:p>
          <a:p>
            <a:pPr lvl="0" algn="just"/>
            <a:r>
              <a:rPr lang="cs-CZ" sz="3600" dirty="0" smtClean="0"/>
              <a:t>Vzdělávací výsledky žáků</a:t>
            </a:r>
          </a:p>
          <a:p>
            <a:pPr lvl="0" algn="just"/>
            <a:r>
              <a:rPr lang="cs-CZ" sz="3600" dirty="0" smtClean="0"/>
              <a:t>Podpora školy žákům (rovné příležitosti)</a:t>
            </a:r>
            <a:endParaRPr lang="cs-CZ" sz="3600" dirty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92088" y="836713"/>
            <a:ext cx="8712968" cy="864096"/>
          </a:xfrm>
        </p:spPr>
        <p:txBody>
          <a:bodyPr anchor="ctr"/>
          <a:lstStyle/>
          <a:p>
            <a:r>
              <a:rPr lang="cs-CZ" sz="3600" dirty="0" smtClean="0"/>
              <a:t>MODEL KVALITNÍ ŠKOLY – oblasti</a:t>
            </a:r>
            <a:endParaRPr lang="cs-CZ" sz="36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615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1844824"/>
            <a:ext cx="8712968" cy="4752528"/>
          </a:xfrm>
        </p:spPr>
        <p:txBody>
          <a:bodyPr anchor="t"/>
          <a:lstStyle/>
          <a:p>
            <a:pPr lvl="0" algn="just"/>
            <a:r>
              <a:rPr lang="cs-CZ" sz="3600" b="1" dirty="0" smtClean="0">
                <a:solidFill>
                  <a:srgbClr val="0073CF"/>
                </a:solidFill>
              </a:rPr>
              <a:t>Koncepce a rámec školy </a:t>
            </a:r>
            <a:endParaRPr lang="cs-CZ" sz="3600" b="1" dirty="0">
              <a:solidFill>
                <a:srgbClr val="0073CF"/>
              </a:solidFill>
            </a:endParaRPr>
          </a:p>
          <a:p>
            <a:pPr marL="814388" lvl="0" algn="just">
              <a:buFont typeface="Arial" panose="020B0604020202020204" pitchFamily="34" charset="0"/>
              <a:buChar char="•"/>
            </a:pPr>
            <a:r>
              <a:rPr lang="cs-CZ" dirty="0"/>
              <a:t>Škola má jasně formulovanou vizi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realistickou strategii rozvoje, které pedagogičtí pracovníci sdílejí a </a:t>
            </a:r>
            <a:r>
              <a:rPr lang="cs-CZ" dirty="0" smtClean="0"/>
              <a:t>naplňují.</a:t>
            </a:r>
          </a:p>
          <a:p>
            <a:pPr marL="814388" lvl="0" algn="just">
              <a:buFont typeface="Arial" panose="020B0604020202020204" pitchFamily="34" charset="0"/>
              <a:buChar char="•"/>
            </a:pPr>
            <a:r>
              <a:rPr lang="cs-CZ" dirty="0"/>
              <a:t>Škola má vzdělávací program (ŠVP), který vychází z vize a strategie rozvoje školy a je v souladu s kurikulárními dokumenty (RVP); jeho cíle jsou srozumitelné pro pedagogy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 </a:t>
            </a:r>
            <a:r>
              <a:rPr lang="cs-CZ" dirty="0"/>
              <a:t>rodiče.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836712"/>
            <a:ext cx="8712968" cy="720080"/>
          </a:xfrm>
        </p:spPr>
        <p:txBody>
          <a:bodyPr anchor="ctr"/>
          <a:lstStyle/>
          <a:p>
            <a:r>
              <a:rPr lang="cs-CZ" sz="3600" dirty="0" smtClean="0"/>
              <a:t>MODEL KVALITNÍ ŠKOLY – kritéria – ZŠ</a:t>
            </a:r>
            <a:endParaRPr lang="cs-CZ" sz="36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76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1700808"/>
            <a:ext cx="8712968" cy="4896544"/>
          </a:xfrm>
        </p:spPr>
        <p:txBody>
          <a:bodyPr anchor="t"/>
          <a:lstStyle/>
          <a:p>
            <a:pPr lvl="0" algn="just"/>
            <a:r>
              <a:rPr lang="cs-CZ" sz="3600" b="1" dirty="0" smtClean="0">
                <a:solidFill>
                  <a:srgbClr val="0073CF"/>
                </a:solidFill>
              </a:rPr>
              <a:t>Koncepce a rámec školy </a:t>
            </a:r>
            <a:endParaRPr lang="cs-CZ" sz="3600" b="1" dirty="0">
              <a:solidFill>
                <a:srgbClr val="0073CF"/>
              </a:solidFill>
            </a:endParaRPr>
          </a:p>
          <a:p>
            <a:pPr marL="814388" lvl="0" algn="just">
              <a:buFont typeface="Arial" panose="020B0604020202020204" pitchFamily="34" charset="0"/>
              <a:buChar char="•"/>
            </a:pPr>
            <a:r>
              <a:rPr lang="cs-CZ" dirty="0"/>
              <a:t>Škola funguje podle jasných pravidel umožňujících konstruktivní komunikaci všech aktérů (vedení, učitelé, rodiče) a jejich participaci na chodu školy</a:t>
            </a:r>
            <a:r>
              <a:rPr lang="cs-CZ" dirty="0" smtClean="0"/>
              <a:t>.</a:t>
            </a:r>
          </a:p>
          <a:p>
            <a:pPr marL="814388" lvl="0" algn="just">
              <a:buFont typeface="Arial" panose="020B0604020202020204" pitchFamily="34" charset="0"/>
              <a:buChar char="•"/>
            </a:pPr>
            <a:r>
              <a:rPr lang="cs-CZ" dirty="0"/>
              <a:t>Škola je vstřícné a bezpečné místo pro žáky, jejich rodiče, pedagogické i nepedagogické pracovníky.</a:t>
            </a:r>
            <a:r>
              <a:rPr lang="cs-CZ" dirty="0" smtClean="0"/>
              <a:t> </a:t>
            </a:r>
          </a:p>
          <a:p>
            <a:pPr marL="814388" lvl="0" algn="just">
              <a:buFont typeface="Arial" panose="020B0604020202020204" pitchFamily="34" charset="0"/>
              <a:buChar char="•"/>
            </a:pPr>
            <a:r>
              <a:rPr lang="cs-CZ" dirty="0"/>
              <a:t>Škola spolupracuje s vnějšími partnery.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764704"/>
            <a:ext cx="8712968" cy="720080"/>
          </a:xfrm>
        </p:spPr>
        <p:txBody>
          <a:bodyPr anchor="ctr"/>
          <a:lstStyle/>
          <a:p>
            <a:r>
              <a:rPr lang="cs-CZ" sz="3600" dirty="0" smtClean="0"/>
              <a:t>MODEL KVALITNÍ ŠKOLY – kritéria – ZŠ</a:t>
            </a:r>
            <a:endParaRPr lang="cs-CZ" sz="36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07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1772816"/>
            <a:ext cx="8712968" cy="4824536"/>
          </a:xfrm>
        </p:spPr>
        <p:txBody>
          <a:bodyPr anchor="t"/>
          <a:lstStyle/>
          <a:p>
            <a:pPr lvl="0" algn="just"/>
            <a:r>
              <a:rPr lang="cs-CZ" sz="3600" b="1" dirty="0" smtClean="0">
                <a:solidFill>
                  <a:srgbClr val="0073CF"/>
                </a:solidFill>
              </a:rPr>
              <a:t>Pedagogické vedení školy </a:t>
            </a:r>
            <a:endParaRPr lang="cs-CZ" sz="3600" b="1" dirty="0">
              <a:solidFill>
                <a:srgbClr val="0073CF"/>
              </a:solidFill>
            </a:endParaRPr>
          </a:p>
          <a:p>
            <a:pPr marL="814388" lvl="0" algn="just">
              <a:buFont typeface="Arial" panose="020B0604020202020204" pitchFamily="34" charset="0"/>
              <a:buChar char="•"/>
            </a:pPr>
            <a:r>
              <a:rPr lang="cs-CZ" dirty="0"/>
              <a:t>Vedení školy aktivně řídí, pravidelně monitoruje a vyhodnocuje práci školy a přijímá účinná opatření.</a:t>
            </a:r>
            <a:endParaRPr lang="cs-CZ" dirty="0" smtClean="0"/>
          </a:p>
          <a:p>
            <a:pPr marL="814388" lvl="0" algn="just">
              <a:buFont typeface="Arial" panose="020B0604020202020204" pitchFamily="34" charset="0"/>
              <a:buChar char="•"/>
            </a:pPr>
            <a:r>
              <a:rPr lang="cs-CZ" dirty="0"/>
              <a:t>Vedení školy aktivně vytváří zdravé školní klima – pečuje o vztahy mezi učiteli, žáky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 </a:t>
            </a:r>
            <a:r>
              <a:rPr lang="cs-CZ" dirty="0"/>
              <a:t>vzájemné vztahy mezi pedagogy a žáky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jejich zákonnými zástupci a o vzájemnou spolupráci všech aktérů.</a:t>
            </a:r>
            <a:r>
              <a:rPr lang="cs-CZ" dirty="0" smtClean="0"/>
              <a:t> 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764704"/>
            <a:ext cx="8712968" cy="792088"/>
          </a:xfrm>
        </p:spPr>
        <p:txBody>
          <a:bodyPr anchor="ctr"/>
          <a:lstStyle/>
          <a:p>
            <a:r>
              <a:rPr lang="cs-CZ" sz="3600" dirty="0" smtClean="0"/>
              <a:t>MODEL KVALITNÍ ŠKOLY – kritéria – ZŠ</a:t>
            </a:r>
            <a:endParaRPr lang="cs-CZ" sz="36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375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179512" y="1916832"/>
            <a:ext cx="8712968" cy="4680520"/>
          </a:xfrm>
        </p:spPr>
        <p:txBody>
          <a:bodyPr anchor="t"/>
          <a:lstStyle/>
          <a:p>
            <a:pPr lvl="0" algn="just"/>
            <a:r>
              <a:rPr lang="cs-CZ" sz="3600" b="1" dirty="0" smtClean="0">
                <a:solidFill>
                  <a:srgbClr val="0073CF"/>
                </a:solidFill>
              </a:rPr>
              <a:t>Pedagogické vedení školy </a:t>
            </a:r>
          </a:p>
          <a:p>
            <a:pPr marL="814388" lvl="0" algn="just">
              <a:buFont typeface="Arial" panose="020B0604020202020204" pitchFamily="34" charset="0"/>
              <a:buChar char="•"/>
            </a:pPr>
            <a:r>
              <a:rPr lang="cs-CZ" dirty="0" smtClean="0"/>
              <a:t>Vedení školy usiluje o zajištění optimálních personálních podmínek pro vzdělávání, cíleně pečuje o naplnění relevantních potřeb každého pedagoga a jeho profesní rozvoj, vytváří podmínky pro výměnu pedagogických zkušeností s dalšími školami a účinně podporuje začínající pedagogy.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764704"/>
            <a:ext cx="8712968" cy="936104"/>
          </a:xfrm>
        </p:spPr>
        <p:txBody>
          <a:bodyPr anchor="ctr"/>
          <a:lstStyle/>
          <a:p>
            <a:r>
              <a:rPr lang="cs-CZ" sz="3600" dirty="0" smtClean="0"/>
              <a:t>MODEL KVALITNÍ ŠKOLY – kritéria – ZŠ</a:t>
            </a:r>
            <a:endParaRPr lang="cs-CZ" sz="36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158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česká školní inspekce 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5000" b="1" dirty="0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PT prezentace ČŠI - vzor (2)" id="{58D6B30A-CA8E-4D9F-A069-018312819F3F}" vid="{BC3C9A63-A765-4694-B9CE-7B67BEE5F57E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prezentace ČŠI - vzor (2)</Template>
  <TotalTime>939</TotalTime>
  <Words>905</Words>
  <Application>Microsoft Office PowerPoint</Application>
  <PresentationFormat>Předvádění na obrazovce (4:3)</PresentationFormat>
  <Paragraphs>178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česká školní inspekce šablona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Picková Marie</dc:creator>
  <cp:lastModifiedBy>Zatloukal Tomáš</cp:lastModifiedBy>
  <cp:revision>116</cp:revision>
  <dcterms:created xsi:type="dcterms:W3CDTF">2014-01-14T12:07:55Z</dcterms:created>
  <dcterms:modified xsi:type="dcterms:W3CDTF">2015-06-08T20:50:22Z</dcterms:modified>
</cp:coreProperties>
</file>