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8"/>
  </p:notesMasterIdLst>
  <p:handoutMasterIdLst>
    <p:handoutMasterId r:id="rId19"/>
  </p:handoutMasterIdLst>
  <p:sldIdLst>
    <p:sldId id="257" r:id="rId2"/>
    <p:sldId id="279" r:id="rId3"/>
    <p:sldId id="277" r:id="rId4"/>
    <p:sldId id="289" r:id="rId5"/>
    <p:sldId id="280" r:id="rId6"/>
    <p:sldId id="281" r:id="rId7"/>
    <p:sldId id="282" r:id="rId8"/>
    <p:sldId id="283" r:id="rId9"/>
    <p:sldId id="284" r:id="rId10"/>
    <p:sldId id="264" r:id="rId11"/>
    <p:sldId id="261" r:id="rId12"/>
    <p:sldId id="285" r:id="rId13"/>
    <p:sldId id="286" r:id="rId14"/>
    <p:sldId id="287" r:id="rId15"/>
    <p:sldId id="288" r:id="rId16"/>
    <p:sldId id="262" r:id="rId17"/>
  </p:sldIdLst>
  <p:sldSz cx="9144000" cy="6858000" type="screen4x3"/>
  <p:notesSz cx="6858000" cy="99472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4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0C30"/>
    <a:srgbClr val="0073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482" autoAdjust="0"/>
  </p:normalViewPr>
  <p:slideViewPr>
    <p:cSldViewPr>
      <p:cViewPr varScale="1">
        <p:scale>
          <a:sx n="62" d="100"/>
          <a:sy n="62" d="100"/>
        </p:scale>
        <p:origin x="90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042" y="72"/>
      </p:cViewPr>
      <p:guideLst>
        <p:guide orient="horz" pos="3134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97364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93EB40A3-3435-48FA-A425-971DA3CD8874}" type="datetimeFigureOut">
              <a:rPr lang="cs-CZ" smtClean="0"/>
              <a:t>8. 6. 2015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8184"/>
            <a:ext cx="2971800" cy="497364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4" y="9448184"/>
            <a:ext cx="2971800" cy="497364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DFA6EFFB-E210-479F-9C1C-81E50A06EA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522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909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2F0F5C5D-3875-4F38-8633-F1A83E8C5941}" type="datetimeFigureOut">
              <a:rPr lang="cs-CZ" smtClean="0"/>
              <a:t>8. 6. 2015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1244600"/>
            <a:ext cx="44735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9" tIns="45939" rIns="91879" bIns="4593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1" y="4787125"/>
            <a:ext cx="5486400" cy="3916740"/>
          </a:xfrm>
          <a:prstGeom prst="rect">
            <a:avLst/>
          </a:prstGeom>
        </p:spPr>
        <p:txBody>
          <a:bodyPr vert="horz" lIns="91879" tIns="45939" rIns="91879" bIns="45939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8186"/>
            <a:ext cx="2971800" cy="49909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4" y="9448186"/>
            <a:ext cx="2971800" cy="49909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F2DE500C-836F-48FF-A6E0-F043A9BA75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03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E500C-836F-48FF-A6E0-F043A9BA75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160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Scriven</a:t>
            </a:r>
            <a:r>
              <a:rPr lang="cs-CZ" dirty="0" smtClean="0"/>
              <a:t>, M. (2003). </a:t>
            </a:r>
            <a:r>
              <a:rPr lang="cs-CZ" dirty="0" err="1" smtClean="0"/>
              <a:t>Evaluation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 and </a:t>
            </a:r>
            <a:r>
              <a:rPr lang="cs-CZ" dirty="0" err="1" smtClean="0"/>
              <a:t>Metatheory</a:t>
            </a:r>
            <a:r>
              <a:rPr lang="cs-CZ" dirty="0" smtClean="0"/>
              <a:t>. In: T. </a:t>
            </a:r>
            <a:r>
              <a:rPr lang="cs-CZ" dirty="0" err="1" smtClean="0"/>
              <a:t>Kellaghan</a:t>
            </a:r>
            <a:r>
              <a:rPr lang="cs-CZ" dirty="0" smtClean="0"/>
              <a:t>, D. L. </a:t>
            </a:r>
            <a:r>
              <a:rPr lang="cs-CZ" dirty="0" err="1" smtClean="0"/>
              <a:t>Stufflebeam</a:t>
            </a:r>
            <a:r>
              <a:rPr lang="cs-CZ" dirty="0" smtClean="0"/>
              <a:t>, &amp; L. A. </a:t>
            </a:r>
            <a:r>
              <a:rPr lang="cs-CZ" dirty="0" err="1" smtClean="0"/>
              <a:t>Wingate</a:t>
            </a:r>
            <a:r>
              <a:rPr lang="cs-CZ" dirty="0" smtClean="0"/>
              <a:t> (</a:t>
            </a:r>
            <a:r>
              <a:rPr lang="cs-CZ" dirty="0" err="1" smtClean="0"/>
              <a:t>Eds</a:t>
            </a:r>
            <a:r>
              <a:rPr lang="cs-CZ" dirty="0" smtClean="0"/>
              <a:t>.), International Handbook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Educational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r>
              <a:rPr lang="cs-CZ" dirty="0" smtClean="0"/>
              <a:t>. Part </a:t>
            </a:r>
            <a:r>
              <a:rPr lang="cs-CZ" dirty="0" err="1" smtClean="0"/>
              <a:t>One</a:t>
            </a:r>
            <a:r>
              <a:rPr lang="cs-CZ" dirty="0" smtClean="0"/>
              <a:t>, (s. 15 – 30). </a:t>
            </a:r>
            <a:r>
              <a:rPr lang="cs-CZ" dirty="0" err="1" smtClean="0"/>
              <a:t>Perspectives</a:t>
            </a:r>
            <a:r>
              <a:rPr lang="cs-CZ" dirty="0" smtClean="0"/>
              <a:t>. </a:t>
            </a:r>
            <a:r>
              <a:rPr lang="cs-CZ" dirty="0" err="1" smtClean="0"/>
              <a:t>Dordrecht</a:t>
            </a:r>
            <a:r>
              <a:rPr lang="cs-CZ" dirty="0" smtClean="0"/>
              <a:t>: </a:t>
            </a:r>
            <a:r>
              <a:rPr lang="cs-CZ" dirty="0" err="1" smtClean="0"/>
              <a:t>Kluwer</a:t>
            </a:r>
            <a:r>
              <a:rPr lang="cs-CZ" dirty="0" smtClean="0"/>
              <a:t> </a:t>
            </a:r>
            <a:r>
              <a:rPr lang="cs-CZ" dirty="0" err="1" smtClean="0"/>
              <a:t>Academics</a:t>
            </a:r>
            <a:r>
              <a:rPr lang="cs-CZ" dirty="0" smtClean="0"/>
              <a:t> </a:t>
            </a:r>
            <a:r>
              <a:rPr lang="cs-CZ" dirty="0" err="1" smtClean="0"/>
              <a:t>Publishers</a:t>
            </a:r>
            <a:r>
              <a:rPr lang="cs-CZ" dirty="0" smtClean="0"/>
              <a:t>.</a:t>
            </a:r>
          </a:p>
          <a:p>
            <a:r>
              <a:rPr lang="en-US" dirty="0" err="1" smtClean="0"/>
              <a:t>Stufflebeam</a:t>
            </a:r>
            <a:r>
              <a:rPr lang="en-US" dirty="0" smtClean="0"/>
              <a:t>, D. L. &amp; </a:t>
            </a:r>
            <a:r>
              <a:rPr lang="en-US" dirty="0" err="1" smtClean="0"/>
              <a:t>Shinkfield</a:t>
            </a:r>
            <a:r>
              <a:rPr lang="en-US" dirty="0" smtClean="0"/>
              <a:t>, A. J. (2007). Evaluation. Theory, Models, and </a:t>
            </a:r>
            <a:r>
              <a:rPr lang="en-US" dirty="0" err="1" smtClean="0"/>
              <a:t>Aplications</a:t>
            </a:r>
            <a:r>
              <a:rPr lang="en-US" dirty="0" smtClean="0"/>
              <a:t>. San Francisco: John Wiley and Sons, Inc. </a:t>
            </a:r>
            <a:endParaRPr lang="cs-CZ" dirty="0" smtClean="0"/>
          </a:p>
          <a:p>
            <a:r>
              <a:rPr lang="cs-CZ" dirty="0" smtClean="0"/>
              <a:t>Chvál a kol. (2012). Školy na cestě ke kvalitě.</a:t>
            </a:r>
            <a:r>
              <a:rPr lang="cs-CZ" baseline="0" dirty="0" smtClean="0"/>
              <a:t> NÚV.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E500C-836F-48FF-A6E0-F043A9BA750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566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E500C-836F-48FF-A6E0-F043A9BA7503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771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E500C-836F-48FF-A6E0-F043A9BA7503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958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E500C-836F-48FF-A6E0-F043A9BA7503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614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E500C-836F-48FF-A6E0-F043A9BA7503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939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E500C-836F-48FF-A6E0-F043A9BA7503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66934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E500C-836F-48FF-A6E0-F043A9BA7503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333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logo c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548680"/>
            <a:ext cx="6179928" cy="1616596"/>
          </a:xfrm>
          <a:prstGeom prst="rect">
            <a:avLst/>
          </a:prstGeom>
        </p:spPr>
      </p:pic>
      <p:pic>
        <p:nvPicPr>
          <p:cNvPr id="4" name="Obrázek 3" descr="lišt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684276"/>
            <a:ext cx="8820472" cy="1291297"/>
          </a:xfrm>
          <a:prstGeom prst="rect">
            <a:avLst/>
          </a:prstGeom>
        </p:spPr>
      </p:pic>
      <p:sp>
        <p:nvSpPr>
          <p:cNvPr id="6" name="Zástupný symbol pro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1619250" y="2924175"/>
            <a:ext cx="7129463" cy="865188"/>
          </a:xfrm>
          <a:prstGeom prst="rect">
            <a:avLst/>
          </a:prstGeom>
        </p:spPr>
        <p:txBody>
          <a:bodyPr/>
          <a:lstStyle>
            <a:lvl1pPr>
              <a:buNone/>
              <a:defRPr sz="54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1622906" y="4293096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2800" b="1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Titul, jméno, příjmení</a:t>
            </a:r>
            <a:endParaRPr lang="cs-CZ" dirty="0"/>
          </a:p>
        </p:txBody>
      </p:sp>
      <p:sp>
        <p:nvSpPr>
          <p:cNvPr id="9" name="Zástupný symbol pro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1619672" y="4797152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1800" b="0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Funkce</a:t>
            </a:r>
            <a:endParaRPr lang="cs-CZ" dirty="0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3" hasCustomPrompt="1"/>
          </p:nvPr>
        </p:nvSpPr>
        <p:spPr>
          <a:xfrm>
            <a:off x="1619672" y="5445225"/>
            <a:ext cx="7129463" cy="648072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baseline="0"/>
            </a:lvl1pPr>
          </a:lstStyle>
          <a:p>
            <a:pPr lvl="0"/>
            <a:r>
              <a:rPr lang="cs-CZ" dirty="0" smtClean="0"/>
              <a:t>Místo, datum konání, případně další informace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10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2060575"/>
            <a:ext cx="8208144" cy="4608785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Tx/>
              <a:buBlip>
                <a:blip r:embed="rId2"/>
              </a:buBlip>
              <a:defRPr baseline="0"/>
            </a:lvl1pPr>
          </a:lstStyle>
          <a:p>
            <a:pPr lvl="0"/>
            <a:r>
              <a:rPr lang="cs-CZ" dirty="0" smtClean="0"/>
              <a:t> odrážky</a:t>
            </a:r>
          </a:p>
          <a:p>
            <a:pPr lvl="0"/>
            <a:endParaRPr lang="cs-CZ" dirty="0" smtClean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67544" y="981075"/>
            <a:ext cx="8208144" cy="863600"/>
          </a:xfrm>
          <a:prstGeom prst="rect">
            <a:avLst/>
          </a:prstGeom>
        </p:spPr>
        <p:txBody>
          <a:bodyPr/>
          <a:lstStyle>
            <a:lvl1pPr algn="ctr">
              <a:buNone/>
              <a:defRPr sz="48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12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</p:spPr>
        <p:txBody>
          <a:bodyPr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4" y="2060575"/>
            <a:ext cx="8208144" cy="4608785"/>
          </a:xfrm>
          <a:prstGeom prst="rect">
            <a:avLst/>
          </a:prstGeom>
        </p:spPr>
        <p:txBody>
          <a:bodyPr/>
          <a:lstStyle>
            <a:lvl1pPr marL="180000" indent="0">
              <a:buClr>
                <a:schemeClr val="tx2"/>
              </a:buClr>
              <a:buFontTx/>
              <a:buNone/>
              <a:defRPr sz="3000" b="1" i="0" baseline="0"/>
            </a:lvl1pPr>
          </a:lstStyle>
          <a:p>
            <a:pPr lvl="0"/>
            <a:r>
              <a:rPr lang="cs-CZ" dirty="0" smtClean="0"/>
              <a:t>Textové pole</a:t>
            </a:r>
          </a:p>
        </p:txBody>
      </p:sp>
      <p:sp>
        <p:nvSpPr>
          <p:cNvPr id="5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67544" y="981075"/>
            <a:ext cx="8208144" cy="863600"/>
          </a:xfrm>
          <a:prstGeom prst="rect">
            <a:avLst/>
          </a:prstGeom>
        </p:spPr>
        <p:txBody>
          <a:bodyPr/>
          <a:lstStyle>
            <a:lvl1pPr algn="ctr">
              <a:buNone/>
              <a:defRPr sz="48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</p:spPr>
        <p:txBody>
          <a:bodyPr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10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3429000"/>
            <a:ext cx="8208144" cy="3240360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Tx/>
              <a:buBlip>
                <a:blip r:embed="rId2"/>
              </a:buBlip>
              <a:defRPr baseline="0"/>
            </a:lvl1pPr>
          </a:lstStyle>
          <a:p>
            <a:pPr lvl="0"/>
            <a:r>
              <a:rPr lang="cs-CZ" dirty="0" smtClean="0"/>
              <a:t> odrážky</a:t>
            </a:r>
          </a:p>
          <a:p>
            <a:pPr lvl="0"/>
            <a:endParaRPr lang="cs-CZ" dirty="0" smtClean="0"/>
          </a:p>
        </p:txBody>
      </p:sp>
      <p:sp>
        <p:nvSpPr>
          <p:cNvPr id="4" name="Zástupný symbol pro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4" y="2060575"/>
            <a:ext cx="8208144" cy="1368425"/>
          </a:xfrm>
          <a:prstGeom prst="rect">
            <a:avLst/>
          </a:prstGeom>
        </p:spPr>
        <p:txBody>
          <a:bodyPr wrap="square"/>
          <a:lstStyle>
            <a:lvl1pPr marL="180000" indent="0">
              <a:buClr>
                <a:schemeClr val="tx2"/>
              </a:buClr>
              <a:buFontTx/>
              <a:buNone/>
              <a:defRPr sz="3000" b="1" i="0" baseline="0"/>
            </a:lvl1pPr>
          </a:lstStyle>
          <a:p>
            <a:pPr lvl="0"/>
            <a:r>
              <a:rPr lang="cs-CZ" dirty="0" smtClean="0"/>
              <a:t>Textové pole</a:t>
            </a:r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67544" y="981075"/>
            <a:ext cx="8208144" cy="863600"/>
          </a:xfrm>
          <a:prstGeom prst="rect">
            <a:avLst/>
          </a:prstGeom>
        </p:spPr>
        <p:txBody>
          <a:bodyPr/>
          <a:lstStyle>
            <a:lvl1pPr algn="ctr">
              <a:buNone/>
              <a:defRPr sz="48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8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</p:spPr>
        <p:txBody>
          <a:bodyPr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logo c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764704"/>
            <a:ext cx="4464496" cy="1167859"/>
          </a:xfrm>
          <a:prstGeom prst="rect">
            <a:avLst/>
          </a:prstGeom>
        </p:spPr>
      </p:pic>
      <p:pic>
        <p:nvPicPr>
          <p:cNvPr id="4" name="Obrázek 3" descr="logo 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564904"/>
            <a:ext cx="8892480" cy="1269260"/>
          </a:xfrm>
          <a:prstGeom prst="rect">
            <a:avLst/>
          </a:prstGeom>
        </p:spPr>
      </p:pic>
      <p:sp>
        <p:nvSpPr>
          <p:cNvPr id="7" name="Zástupný symbol pro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1259632" y="4149080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2800" b="1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Titul, jméno, příjmení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1260054" y="4581748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1800" b="0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Funkce</a:t>
            </a:r>
            <a:endParaRPr lang="cs-CZ" dirty="0"/>
          </a:p>
        </p:txBody>
      </p:sp>
      <p:sp>
        <p:nvSpPr>
          <p:cNvPr id="27" name="TextovéPole 26"/>
          <p:cNvSpPr txBox="1"/>
          <p:nvPr userDrawn="1"/>
        </p:nvSpPr>
        <p:spPr>
          <a:xfrm>
            <a:off x="1259632" y="2768647"/>
            <a:ext cx="62646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0" b="1" dirty="0" smtClean="0">
                <a:solidFill>
                  <a:schemeClr val="bg1"/>
                </a:solidFill>
              </a:rPr>
              <a:t>Děkuji za pozornost</a:t>
            </a:r>
            <a:endParaRPr lang="cs-CZ" sz="5000" b="1" dirty="0">
              <a:solidFill>
                <a:schemeClr val="bg1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39" y="6237312"/>
            <a:ext cx="4011427" cy="50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lišta malá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188640"/>
            <a:ext cx="8964488" cy="432804"/>
          </a:xfrm>
          <a:prstGeom prst="rect">
            <a:avLst/>
          </a:prstGeom>
        </p:spPr>
      </p:pic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2267744" y="260648"/>
            <a:ext cx="8229600" cy="350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Název prezentace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6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1619250" y="2924175"/>
            <a:ext cx="7417246" cy="865188"/>
          </a:xfrm>
        </p:spPr>
        <p:txBody>
          <a:bodyPr anchor="ctr">
            <a:normAutofit fontScale="55000" lnSpcReduction="20000"/>
          </a:bodyPr>
          <a:lstStyle/>
          <a:p>
            <a:pPr marL="0" indent="0"/>
            <a:r>
              <a:rPr lang="cs-CZ" dirty="0" smtClean="0"/>
              <a:t>Úloha kritérií a škál v modelu kvalitní školy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1475656" y="4121787"/>
            <a:ext cx="7133119" cy="576684"/>
          </a:xfrm>
        </p:spPr>
        <p:txBody>
          <a:bodyPr/>
          <a:lstStyle/>
          <a:p>
            <a:r>
              <a:rPr lang="cs-CZ" dirty="0" smtClean="0"/>
              <a:t>PhDr. Martin Chvál, Ph.D.</a:t>
            </a:r>
          </a:p>
          <a:p>
            <a:pPr marL="0" indent="0"/>
            <a:r>
              <a:rPr lang="cs-CZ" sz="2200" b="0" dirty="0"/>
              <a:t>Ústav výzkumu a rozvoje vzdělávání, Pedagogická fakulta Univerzity Karlovy v Praze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1491039" y="5203120"/>
            <a:ext cx="7129885" cy="747696"/>
          </a:xfrm>
        </p:spPr>
        <p:txBody>
          <a:bodyPr anchor="ctr"/>
          <a:lstStyle/>
          <a:p>
            <a:r>
              <a:rPr lang="cs-CZ" b="0" dirty="0" smtClean="0"/>
              <a:t>Praha,  9. června 2015</a:t>
            </a:r>
            <a:endParaRPr lang="cs-CZ" b="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56176" y="6148979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 smtClean="0"/>
              <a:t>NIQES, </a:t>
            </a:r>
            <a:r>
              <a:rPr lang="cs-CZ" sz="1200" i="1" dirty="0"/>
              <a:t>CZ.1.07/4.1.00/22.0003</a:t>
            </a:r>
            <a:endParaRPr lang="cs-CZ" sz="1200" i="1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250" y="6057320"/>
            <a:ext cx="4011427" cy="50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467544" y="1700808"/>
            <a:ext cx="8208144" cy="4896544"/>
          </a:xfrm>
        </p:spPr>
        <p:txBody>
          <a:bodyPr/>
          <a:lstStyle/>
          <a:p>
            <a:pPr algn="just"/>
            <a:r>
              <a:rPr lang="cs-CZ" sz="2800" dirty="0" smtClean="0"/>
              <a:t>Na úrovni kritérií (26)</a:t>
            </a:r>
          </a:p>
          <a:p>
            <a:pPr algn="just"/>
            <a:r>
              <a:rPr lang="cs-CZ" sz="2800" dirty="0" smtClean="0"/>
              <a:t>Jednotné názvy a významy stupňů</a:t>
            </a:r>
          </a:p>
          <a:p>
            <a:pPr algn="just"/>
            <a:r>
              <a:rPr lang="cs-CZ" sz="2800" dirty="0" smtClean="0"/>
              <a:t>Specifický popis každého stupně u každého kritéria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s </a:t>
            </a:r>
            <a:r>
              <a:rPr lang="cs-CZ" sz="2800" dirty="0" smtClean="0"/>
              <a:t>modifikací podle typu školy</a:t>
            </a:r>
          </a:p>
          <a:p>
            <a:pPr algn="just"/>
            <a:r>
              <a:rPr lang="cs-CZ" sz="2800" dirty="0" smtClean="0"/>
              <a:t>4 stupně:</a:t>
            </a:r>
          </a:p>
          <a:p>
            <a:pPr lvl="1" algn="just"/>
            <a:r>
              <a:rPr lang="cs-CZ" i="1" dirty="0" smtClean="0"/>
              <a:t>Výborná úroveň</a:t>
            </a:r>
          </a:p>
          <a:p>
            <a:pPr lvl="1" algn="just"/>
            <a:r>
              <a:rPr lang="cs-CZ" i="1" dirty="0" smtClean="0"/>
              <a:t>Očekávaná úroveň</a:t>
            </a:r>
          </a:p>
          <a:p>
            <a:pPr lvl="1" algn="just"/>
            <a:r>
              <a:rPr lang="cs-CZ" i="1" dirty="0" smtClean="0"/>
              <a:t>Úroveň vyžadující zlepšení</a:t>
            </a:r>
          </a:p>
          <a:p>
            <a:pPr lvl="1" algn="just"/>
            <a:r>
              <a:rPr lang="cs-CZ" i="1" dirty="0" smtClean="0"/>
              <a:t>Nevyhovující úroveň</a:t>
            </a:r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467544" y="764704"/>
            <a:ext cx="8208144" cy="863600"/>
          </a:xfrm>
        </p:spPr>
        <p:txBody>
          <a:bodyPr/>
          <a:lstStyle/>
          <a:p>
            <a:r>
              <a:rPr lang="cs-CZ" sz="4000" dirty="0" smtClean="0"/>
              <a:t>Posuzovací škála</a:t>
            </a:r>
            <a:endParaRPr lang="cs-CZ" sz="40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/>
              <a:t>Úloha kritérií a škál v modelu kvalitní školy </a:t>
            </a:r>
          </a:p>
        </p:txBody>
      </p:sp>
    </p:spTree>
    <p:extLst>
      <p:ext uri="{BB962C8B-B14F-4D97-AF65-F5344CB8AC3E}">
        <p14:creationId xmlns:p14="http://schemas.microsoft.com/office/powerpoint/2010/main" val="154155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ástupný symbol pro text 22"/>
          <p:cNvSpPr>
            <a:spLocks noGrp="1"/>
          </p:cNvSpPr>
          <p:nvPr>
            <p:ph type="body" sz="quarter" idx="10"/>
          </p:nvPr>
        </p:nvSpPr>
        <p:spPr>
          <a:xfrm>
            <a:off x="467544" y="2852936"/>
            <a:ext cx="8136904" cy="3528392"/>
          </a:xfrm>
        </p:spPr>
        <p:txBody>
          <a:bodyPr anchor="t"/>
          <a:lstStyle/>
          <a:p>
            <a:pPr marL="0" lvl="0" indent="0" algn="just">
              <a:buNone/>
            </a:pPr>
            <a:r>
              <a:rPr lang="cs-CZ" sz="2400" b="1" i="1" dirty="0" smtClean="0"/>
              <a:t>Výborná úroveň</a:t>
            </a:r>
            <a:r>
              <a:rPr lang="cs-CZ" sz="2400" dirty="0" smtClean="0"/>
              <a:t>: </a:t>
            </a:r>
            <a:r>
              <a:rPr lang="cs-CZ" sz="2400" dirty="0">
                <a:solidFill>
                  <a:srgbClr val="0070C0"/>
                </a:solidFill>
              </a:rPr>
              <a:t>Všichni</a:t>
            </a:r>
            <a:r>
              <a:rPr lang="cs-CZ" sz="2400" dirty="0"/>
              <a:t> pedagogové promýšlejí a připravují výuku na základě dosavadních znalostí a zkušeností žáků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a </a:t>
            </a:r>
            <a:r>
              <a:rPr lang="cs-CZ" sz="2400" dirty="0"/>
              <a:t>s přihlédnutím k jejich specifickým potřebám. Budují u žáků motivaci k učení, </a:t>
            </a:r>
            <a:r>
              <a:rPr lang="cs-CZ" sz="2400" dirty="0">
                <a:solidFill>
                  <a:srgbClr val="0070C0"/>
                </a:solidFill>
              </a:rPr>
              <a:t>prokazatelně</a:t>
            </a:r>
            <a:r>
              <a:rPr lang="cs-CZ" sz="2400" dirty="0"/>
              <a:t> rozvíjejí všechny okruhy vzdělávacích cílů (tj. vědomosti, dovednosti i postoje)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a </a:t>
            </a:r>
            <a:r>
              <a:rPr lang="cs-CZ" sz="2400" dirty="0"/>
              <a:t>podněcují žáky ke kritickému myšlení. Na žáky kladou jasné, přiměřené a srozumitelné požadavky, seznamují žáky se vzdělávacími cíli a vedou je k vyhodnocování jejich dosahování.</a:t>
            </a:r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quarter" idx="13"/>
          </p:nvPr>
        </p:nvSpPr>
        <p:spPr>
          <a:xfrm>
            <a:off x="313511" y="1556792"/>
            <a:ext cx="8352160" cy="1008112"/>
          </a:xfrm>
        </p:spPr>
        <p:txBody>
          <a:bodyPr anchor="ctr"/>
          <a:lstStyle/>
          <a:p>
            <a:pPr algn="just"/>
            <a:r>
              <a:rPr lang="cs-CZ" sz="2000" dirty="0">
                <a:solidFill>
                  <a:srgbClr val="FF0000"/>
                </a:solidFill>
              </a:rPr>
              <a:t>Kritérium</a:t>
            </a:r>
            <a:r>
              <a:rPr lang="cs-CZ" sz="2000" dirty="0"/>
              <a:t> 4.1: Pedagogové systematicky promýšlejí a připravují vzdělávání v souladu s vědomostními, dovednostními i postojovými cíli definovanými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v </a:t>
            </a:r>
            <a:r>
              <a:rPr lang="cs-CZ" sz="2000" dirty="0" err="1"/>
              <a:t>kurikulárních</a:t>
            </a:r>
            <a:r>
              <a:rPr lang="cs-CZ" sz="2000" dirty="0"/>
              <a:t> dokumentech školy a individuálními potřebami dětí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quarter" idx="12"/>
          </p:nvPr>
        </p:nvSpPr>
        <p:spPr>
          <a:xfrm>
            <a:off x="467544" y="692696"/>
            <a:ext cx="8208144" cy="792088"/>
          </a:xfrm>
        </p:spPr>
        <p:txBody>
          <a:bodyPr anchor="ctr"/>
          <a:lstStyle/>
          <a:p>
            <a:r>
              <a:rPr lang="cs-CZ" sz="4000" dirty="0" smtClean="0"/>
              <a:t>Posuzovací škála - příklad</a:t>
            </a:r>
            <a:endParaRPr lang="cs-CZ" sz="4000" dirty="0"/>
          </a:p>
        </p:txBody>
      </p:sp>
      <p:sp>
        <p:nvSpPr>
          <p:cNvPr id="24" name="Zástupný symbol pro text 23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/>
              <a:t>Úloha kritérií a škál v modelu kvalitní školy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ástupný symbol pro text 22"/>
          <p:cNvSpPr>
            <a:spLocks noGrp="1"/>
          </p:cNvSpPr>
          <p:nvPr>
            <p:ph type="body" sz="quarter" idx="10"/>
          </p:nvPr>
        </p:nvSpPr>
        <p:spPr>
          <a:xfrm>
            <a:off x="467544" y="2852936"/>
            <a:ext cx="8136904" cy="3528392"/>
          </a:xfrm>
        </p:spPr>
        <p:txBody>
          <a:bodyPr anchor="t"/>
          <a:lstStyle/>
          <a:p>
            <a:pPr marL="0" lvl="0" indent="0" algn="just">
              <a:buNone/>
            </a:pPr>
            <a:r>
              <a:rPr lang="cs-CZ" sz="2400" b="1" i="1" dirty="0" smtClean="0"/>
              <a:t>Očekávaná úroveň</a:t>
            </a:r>
            <a:r>
              <a:rPr lang="cs-CZ" sz="2400" dirty="0" smtClean="0"/>
              <a:t>: </a:t>
            </a:r>
            <a:r>
              <a:rPr lang="cs-CZ" sz="2400" dirty="0">
                <a:solidFill>
                  <a:srgbClr val="0070C0"/>
                </a:solidFill>
              </a:rPr>
              <a:t>U většiny pedagogů je patrná snaha </a:t>
            </a:r>
            <a:r>
              <a:rPr lang="cs-CZ" sz="2400" dirty="0"/>
              <a:t>vycházet z dosavadních znalostí a zkušeností žáků a přihlížet k jejich specifickým potřebám. Budují u žáků motivaci k učení, snaží se rozvíjet všechny okruhy vzdělávacích cílů (tj. vědomosti, dovednosti i postoje) a podněcují diskusi ve výuce. Na žáky kladou jasné požadavky a ověřují, zda jim žáci porozuměli. Žáky seznamují se vzdělávacími cíli a diskutují jejich dosahování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quarter" idx="13"/>
          </p:nvPr>
        </p:nvSpPr>
        <p:spPr>
          <a:xfrm>
            <a:off x="313511" y="1556792"/>
            <a:ext cx="8352160" cy="1008112"/>
          </a:xfrm>
        </p:spPr>
        <p:txBody>
          <a:bodyPr anchor="ctr"/>
          <a:lstStyle/>
          <a:p>
            <a:pPr algn="just"/>
            <a:r>
              <a:rPr lang="cs-CZ" sz="2000" dirty="0">
                <a:solidFill>
                  <a:srgbClr val="FF0000"/>
                </a:solidFill>
              </a:rPr>
              <a:t>Kritérium</a:t>
            </a:r>
            <a:r>
              <a:rPr lang="cs-CZ" sz="2000" dirty="0"/>
              <a:t> 4.1: Pedagogové systematicky promýšlejí a připravují vzdělávání v souladu s vědomostními, dovednostními i postojovými cíli definovanými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v </a:t>
            </a:r>
            <a:r>
              <a:rPr lang="cs-CZ" sz="2000" dirty="0" err="1"/>
              <a:t>kurikulárních</a:t>
            </a:r>
            <a:r>
              <a:rPr lang="cs-CZ" sz="2000" dirty="0"/>
              <a:t> dokumentech školy a individuálními potřebami dětí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quarter" idx="12"/>
          </p:nvPr>
        </p:nvSpPr>
        <p:spPr>
          <a:xfrm>
            <a:off x="467544" y="692696"/>
            <a:ext cx="8208144" cy="792088"/>
          </a:xfrm>
        </p:spPr>
        <p:txBody>
          <a:bodyPr anchor="ctr"/>
          <a:lstStyle/>
          <a:p>
            <a:r>
              <a:rPr lang="cs-CZ" sz="4000" dirty="0" smtClean="0"/>
              <a:t>Posuzovací škála - příklad</a:t>
            </a:r>
            <a:endParaRPr lang="cs-CZ" sz="4000" dirty="0"/>
          </a:p>
        </p:txBody>
      </p:sp>
      <p:sp>
        <p:nvSpPr>
          <p:cNvPr id="24" name="Zástupný symbol pro text 23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/>
              <a:t>Úloha kritérií a škál v modelu kvalitní školy </a:t>
            </a:r>
          </a:p>
        </p:txBody>
      </p:sp>
    </p:spTree>
    <p:extLst>
      <p:ext uri="{BB962C8B-B14F-4D97-AF65-F5344CB8AC3E}">
        <p14:creationId xmlns:p14="http://schemas.microsoft.com/office/powerpoint/2010/main" val="165561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ástupný symbol pro text 22"/>
          <p:cNvSpPr>
            <a:spLocks noGrp="1"/>
          </p:cNvSpPr>
          <p:nvPr>
            <p:ph type="body" sz="quarter" idx="10"/>
          </p:nvPr>
        </p:nvSpPr>
        <p:spPr>
          <a:xfrm>
            <a:off x="467544" y="2852936"/>
            <a:ext cx="8136904" cy="3528392"/>
          </a:xfrm>
        </p:spPr>
        <p:txBody>
          <a:bodyPr anchor="t"/>
          <a:lstStyle/>
          <a:p>
            <a:pPr marL="0" lvl="0" indent="0" algn="just">
              <a:buNone/>
            </a:pPr>
            <a:r>
              <a:rPr lang="cs-CZ" sz="2400" b="1" i="1" dirty="0" smtClean="0"/>
              <a:t>Úroveň vyžadující zlepšení</a:t>
            </a:r>
            <a:r>
              <a:rPr lang="cs-CZ" sz="2400" dirty="0" smtClean="0"/>
              <a:t>: Většina </a:t>
            </a:r>
            <a:r>
              <a:rPr lang="cs-CZ" sz="2400" dirty="0"/>
              <a:t>pedagogů při přípravě výuky nevychází z dosavadních znalostí a zkušeností žáků a nepřihlíží k jejich specifickým potřebám. Je patrná snaha žáky motivovat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a </a:t>
            </a:r>
            <a:r>
              <a:rPr lang="cs-CZ" sz="2400" dirty="0"/>
              <a:t>specifikovat vzdělávací cíle, ty jsou však úzce zaměřeny na vzdělávací obsah. Pedagogové formulují požadavky kladené na žáky v souladu se stanovenými vzdělávacími cíli. Srozumitelnost požadavků pro žáky není systematicky ověřována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quarter" idx="13"/>
          </p:nvPr>
        </p:nvSpPr>
        <p:spPr>
          <a:xfrm>
            <a:off x="313511" y="1556792"/>
            <a:ext cx="8352160" cy="1008112"/>
          </a:xfrm>
        </p:spPr>
        <p:txBody>
          <a:bodyPr anchor="ctr"/>
          <a:lstStyle/>
          <a:p>
            <a:pPr algn="just"/>
            <a:r>
              <a:rPr lang="cs-CZ" sz="2000" dirty="0">
                <a:solidFill>
                  <a:srgbClr val="FF0000"/>
                </a:solidFill>
              </a:rPr>
              <a:t>Kritérium</a:t>
            </a:r>
            <a:r>
              <a:rPr lang="cs-CZ" sz="2000" dirty="0"/>
              <a:t> 4.1: Pedagogové systematicky promýšlejí a připravují vzdělávání v souladu s vědomostními, dovednostními i postojovými cíli definovanými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v </a:t>
            </a:r>
            <a:r>
              <a:rPr lang="cs-CZ" sz="2000" dirty="0" err="1"/>
              <a:t>kurikulárních</a:t>
            </a:r>
            <a:r>
              <a:rPr lang="cs-CZ" sz="2000" dirty="0"/>
              <a:t> dokumentech školy a individuálními potřebami dětí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quarter" idx="12"/>
          </p:nvPr>
        </p:nvSpPr>
        <p:spPr>
          <a:xfrm>
            <a:off x="467544" y="692696"/>
            <a:ext cx="8208144" cy="792088"/>
          </a:xfrm>
        </p:spPr>
        <p:txBody>
          <a:bodyPr anchor="ctr"/>
          <a:lstStyle/>
          <a:p>
            <a:r>
              <a:rPr lang="cs-CZ" sz="4000" dirty="0" smtClean="0"/>
              <a:t>Posuzovací škála - příklad</a:t>
            </a:r>
            <a:endParaRPr lang="cs-CZ" sz="4000" dirty="0"/>
          </a:p>
        </p:txBody>
      </p:sp>
      <p:sp>
        <p:nvSpPr>
          <p:cNvPr id="24" name="Zástupný symbol pro text 23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/>
              <a:t>Úloha kritérií a škál v modelu kvalitní školy </a:t>
            </a:r>
          </a:p>
        </p:txBody>
      </p:sp>
    </p:spTree>
    <p:extLst>
      <p:ext uri="{BB962C8B-B14F-4D97-AF65-F5344CB8AC3E}">
        <p14:creationId xmlns:p14="http://schemas.microsoft.com/office/powerpoint/2010/main" val="166567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ástupný symbol pro text 22"/>
          <p:cNvSpPr>
            <a:spLocks noGrp="1"/>
          </p:cNvSpPr>
          <p:nvPr>
            <p:ph type="body" sz="quarter" idx="10"/>
          </p:nvPr>
        </p:nvSpPr>
        <p:spPr>
          <a:xfrm>
            <a:off x="467544" y="2852936"/>
            <a:ext cx="8136904" cy="3528392"/>
          </a:xfrm>
        </p:spPr>
        <p:txBody>
          <a:bodyPr anchor="t"/>
          <a:lstStyle/>
          <a:p>
            <a:pPr marL="0" indent="0" algn="just">
              <a:buNone/>
            </a:pPr>
            <a:r>
              <a:rPr lang="cs-CZ" sz="2400" b="1" i="1" dirty="0" smtClean="0"/>
              <a:t>Nevyhovující úroveň</a:t>
            </a:r>
            <a:r>
              <a:rPr lang="cs-CZ" sz="2400" dirty="0" smtClean="0"/>
              <a:t>: </a:t>
            </a:r>
            <a:r>
              <a:rPr lang="cs-CZ" sz="2400" dirty="0"/>
              <a:t>Většina pedagogů  při přípravě výuky nevychází z dosavadních znalostí a zkušeností žáků  a nepřihlíží k jejich specifickým potřebám. Pedagogové žáky cíleně nemotivují k učení, při výuce se omezují pouze na vědomostní cíle, a i tyto často nejsou dobře promyšleny. Požadavky na žáky nejsou jasně a konsistentně </a:t>
            </a:r>
            <a:r>
              <a:rPr lang="cs-CZ" sz="2400" dirty="0" smtClean="0"/>
              <a:t>formulovány.</a:t>
            </a:r>
            <a:endParaRPr lang="cs-CZ" sz="2400" dirty="0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quarter" idx="13"/>
          </p:nvPr>
        </p:nvSpPr>
        <p:spPr>
          <a:xfrm>
            <a:off x="313511" y="1556792"/>
            <a:ext cx="8352160" cy="1008112"/>
          </a:xfrm>
        </p:spPr>
        <p:txBody>
          <a:bodyPr anchor="ctr"/>
          <a:lstStyle/>
          <a:p>
            <a:pPr algn="just"/>
            <a:r>
              <a:rPr lang="cs-CZ" sz="2000" dirty="0">
                <a:solidFill>
                  <a:srgbClr val="FF0000"/>
                </a:solidFill>
              </a:rPr>
              <a:t>Kritérium</a:t>
            </a:r>
            <a:r>
              <a:rPr lang="cs-CZ" sz="2000" dirty="0"/>
              <a:t> 4.1: Pedagogové systematicky promýšlejí a připravují vzdělávání v souladu s vědomostními, dovednostními i postojovými cíli definovanými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v </a:t>
            </a:r>
            <a:r>
              <a:rPr lang="cs-CZ" sz="2000" dirty="0" err="1"/>
              <a:t>kurikulárních</a:t>
            </a:r>
            <a:r>
              <a:rPr lang="cs-CZ" sz="2000" dirty="0"/>
              <a:t> dokumentech školy a individuálními potřebami dětí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quarter" idx="12"/>
          </p:nvPr>
        </p:nvSpPr>
        <p:spPr>
          <a:xfrm>
            <a:off x="467544" y="692696"/>
            <a:ext cx="8208144" cy="792088"/>
          </a:xfrm>
        </p:spPr>
        <p:txBody>
          <a:bodyPr anchor="ctr"/>
          <a:lstStyle/>
          <a:p>
            <a:r>
              <a:rPr lang="cs-CZ" sz="4000" dirty="0" smtClean="0"/>
              <a:t>Posuzovací škála - příklad</a:t>
            </a:r>
            <a:endParaRPr lang="cs-CZ" sz="4000" dirty="0"/>
          </a:p>
        </p:txBody>
      </p:sp>
      <p:sp>
        <p:nvSpPr>
          <p:cNvPr id="24" name="Zástupný symbol pro text 23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/>
              <a:t>Úloha kritérií a škál v modelu kvalitní školy </a:t>
            </a:r>
          </a:p>
        </p:txBody>
      </p:sp>
    </p:spTree>
    <p:extLst>
      <p:ext uri="{BB962C8B-B14F-4D97-AF65-F5344CB8AC3E}">
        <p14:creationId xmlns:p14="http://schemas.microsoft.com/office/powerpoint/2010/main" val="113582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467544" y="1916832"/>
            <a:ext cx="8208144" cy="4608785"/>
          </a:xfrm>
        </p:spPr>
        <p:txBody>
          <a:bodyPr/>
          <a:lstStyle/>
          <a:p>
            <a:pPr algn="just"/>
            <a:r>
              <a:rPr lang="cs-CZ" sz="2400" dirty="0" smtClean="0"/>
              <a:t>Uspořádaná struktura kritérií</a:t>
            </a:r>
          </a:p>
          <a:p>
            <a:pPr lvl="1" algn="just"/>
            <a:r>
              <a:rPr lang="cs-CZ" sz="2000" dirty="0"/>
              <a:t>s</a:t>
            </a:r>
            <a:r>
              <a:rPr lang="cs-CZ" sz="2000" dirty="0" smtClean="0"/>
              <a:t> modifikacemi podle typů škol </a:t>
            </a:r>
          </a:p>
          <a:p>
            <a:pPr algn="just"/>
            <a:r>
              <a:rPr lang="cs-CZ" sz="2400" dirty="0" smtClean="0">
                <a:solidFill>
                  <a:srgbClr val="0073CF"/>
                </a:solidFill>
              </a:rPr>
              <a:t>Posuzovací škály na úrovni kritérií</a:t>
            </a:r>
          </a:p>
          <a:p>
            <a:pPr lvl="1" algn="just"/>
            <a:r>
              <a:rPr lang="cs-CZ" sz="2000" dirty="0" smtClean="0">
                <a:solidFill>
                  <a:srgbClr val="0073CF"/>
                </a:solidFill>
              </a:rPr>
              <a:t>s podrobnými popisy každého stupně škály</a:t>
            </a:r>
          </a:p>
          <a:p>
            <a:pPr algn="just"/>
            <a:r>
              <a:rPr lang="cs-CZ" sz="2400" dirty="0" smtClean="0">
                <a:solidFill>
                  <a:srgbClr val="C00000"/>
                </a:solidFill>
              </a:rPr>
              <a:t>Inspekční metodika pro hodnocení</a:t>
            </a:r>
          </a:p>
          <a:p>
            <a:pPr lvl="1" algn="just"/>
            <a:r>
              <a:rPr lang="cs-CZ" sz="2000" dirty="0" smtClean="0">
                <a:solidFill>
                  <a:srgbClr val="C00000"/>
                </a:solidFill>
              </a:rPr>
              <a:t>Hospitační záznamy, záznamy o škole čerpající z analýzy dokumentace, rozhovorů s vedením školy, učiteli, aj.</a:t>
            </a:r>
          </a:p>
          <a:p>
            <a:pPr algn="just"/>
            <a:r>
              <a:rPr lang="cs-CZ" sz="2400" dirty="0" smtClean="0">
                <a:solidFill>
                  <a:srgbClr val="C00000"/>
                </a:solidFill>
              </a:rPr>
              <a:t>Metodická doporučení pro školy</a:t>
            </a:r>
          </a:p>
          <a:p>
            <a:pPr lvl="1" algn="just"/>
            <a:r>
              <a:rPr lang="cs-CZ" sz="2000" dirty="0" smtClean="0">
                <a:solidFill>
                  <a:srgbClr val="C00000"/>
                </a:solidFill>
              </a:rPr>
              <a:t>Pro funkční provázání </a:t>
            </a:r>
            <a:r>
              <a:rPr lang="cs-CZ" sz="2000" dirty="0" err="1" smtClean="0">
                <a:solidFill>
                  <a:srgbClr val="C00000"/>
                </a:solidFill>
              </a:rPr>
              <a:t>autoevaluace</a:t>
            </a:r>
            <a:r>
              <a:rPr lang="cs-CZ" sz="2000" dirty="0" smtClean="0">
                <a:solidFill>
                  <a:srgbClr val="C00000"/>
                </a:solidFill>
              </a:rPr>
              <a:t> a externí evaluace škol</a:t>
            </a:r>
          </a:p>
          <a:p>
            <a:pPr algn="just"/>
            <a:r>
              <a:rPr lang="cs-CZ" sz="2400" dirty="0" smtClean="0">
                <a:solidFill>
                  <a:srgbClr val="C00000"/>
                </a:solidFill>
              </a:rPr>
              <a:t>Příklady inspirativní praxe</a:t>
            </a:r>
          </a:p>
          <a:p>
            <a:pPr lvl="1" algn="just"/>
            <a:r>
              <a:rPr lang="cs-CZ" sz="2000" dirty="0" smtClean="0">
                <a:solidFill>
                  <a:srgbClr val="C00000"/>
                </a:solidFill>
              </a:rPr>
              <a:t>Pestrá nabídky popisů kvality v jednotlivých kritériích v konkrétních školách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/>
        <p:txBody>
          <a:bodyPr anchor="ctr"/>
          <a:lstStyle/>
          <a:p>
            <a:r>
              <a:rPr lang="cs-CZ" sz="4000" dirty="0" smtClean="0"/>
              <a:t>Prvky modelu kvalitní školy</a:t>
            </a:r>
            <a:endParaRPr lang="cs-CZ" sz="40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Úloha kritérií a škál v modelu kvalitní školy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63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1259632" y="4077072"/>
            <a:ext cx="7129463" cy="576684"/>
          </a:xfrm>
        </p:spPr>
        <p:txBody>
          <a:bodyPr/>
          <a:lstStyle/>
          <a:p>
            <a:r>
              <a:rPr lang="cs-CZ" dirty="0" smtClean="0"/>
              <a:t>PhDr. Martin Chvál, Ph.D.</a:t>
            </a:r>
          </a:p>
          <a:p>
            <a:pPr marL="0" indent="0"/>
            <a:r>
              <a:rPr lang="cs-CZ" sz="2200" b="0" dirty="0"/>
              <a:t>Ústav výzkumu a rozvoje vzdělávání, Pedagogická fakulta Univerzity Karlovy v Praze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084168" y="6309320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 smtClean="0"/>
              <a:t>NIQES, </a:t>
            </a:r>
            <a:r>
              <a:rPr lang="cs-CZ" sz="1200" i="1" dirty="0"/>
              <a:t>CZ.1.07/4.1.00/22.0003</a:t>
            </a:r>
            <a:endParaRPr lang="cs-CZ" sz="1200" i="1" dirty="0" smtClean="0"/>
          </a:p>
        </p:txBody>
      </p:sp>
    </p:spTree>
    <p:extLst>
      <p:ext uri="{BB962C8B-B14F-4D97-AF65-F5344CB8AC3E}">
        <p14:creationId xmlns:p14="http://schemas.microsoft.com/office/powerpoint/2010/main" val="117935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467544" y="1916832"/>
            <a:ext cx="8208144" cy="4608785"/>
          </a:xfrm>
        </p:spPr>
        <p:txBody>
          <a:bodyPr/>
          <a:lstStyle/>
          <a:p>
            <a:pPr algn="just"/>
            <a:r>
              <a:rPr lang="cs-CZ" sz="2400" dirty="0" smtClean="0"/>
              <a:t>Obecný cíl: </a:t>
            </a:r>
            <a:r>
              <a:rPr lang="cs-CZ" sz="2400" b="1" dirty="0" smtClean="0"/>
              <a:t>Zvyšování kvality škol v České republice</a:t>
            </a:r>
          </a:p>
          <a:p>
            <a:pPr marL="0" indent="0" algn="just">
              <a:buNone/>
            </a:pPr>
            <a:r>
              <a:rPr lang="cs-CZ" sz="2400" i="1" dirty="0" smtClean="0"/>
              <a:t>skrze</a:t>
            </a:r>
          </a:p>
          <a:p>
            <a:pPr algn="just"/>
            <a:r>
              <a:rPr lang="cs-CZ" sz="2400" dirty="0" smtClean="0"/>
              <a:t>Specifické cíle:</a:t>
            </a:r>
          </a:p>
          <a:p>
            <a:pPr lvl="1" algn="just"/>
            <a:r>
              <a:rPr lang="cs-CZ" sz="2000" b="1" dirty="0" smtClean="0"/>
              <a:t>Zkvalitnění inspekční činnosti </a:t>
            </a:r>
            <a:r>
              <a:rPr lang="cs-CZ" sz="2000" dirty="0" smtClean="0"/>
              <a:t>(nová sada kritérií, vypracování návazné jednotné inspekční metodiky)</a:t>
            </a:r>
          </a:p>
          <a:p>
            <a:pPr lvl="1" algn="just"/>
            <a:r>
              <a:rPr lang="cs-CZ" sz="2000" b="1" dirty="0" smtClean="0"/>
              <a:t>Sjednocování pohledů na kvalitu školy u všech aktérů vzdělávání, které umožňuje </a:t>
            </a:r>
            <a:r>
              <a:rPr lang="cs-CZ" sz="2000" b="1" dirty="0" err="1" smtClean="0"/>
              <a:t>zaměřenější</a:t>
            </a:r>
            <a:r>
              <a:rPr lang="cs-CZ" sz="2000" b="1" dirty="0" smtClean="0"/>
              <a:t> usilování o její dosažení </a:t>
            </a:r>
            <a:r>
              <a:rPr lang="cs-CZ" sz="2000" dirty="0" smtClean="0"/>
              <a:t>(podrobněji popsaná kvalita v jednotlivých kritériích, metodická doporučení pro školy, příklady inspirativní praxe)</a:t>
            </a:r>
          </a:p>
          <a:p>
            <a:pPr lvl="1" algn="just"/>
            <a:r>
              <a:rPr lang="cs-CZ" sz="2000" b="1" dirty="0" smtClean="0"/>
              <a:t>Získávání relevantnějších informací pro hodnocení vzdělávací soustavy, které umožní cílenější zavádění vhodných opatření</a:t>
            </a:r>
            <a:r>
              <a:rPr lang="cs-CZ" sz="2000" dirty="0" smtClean="0"/>
              <a:t> (větší relevance a spolehlivost získávaných informací skrze jednotné inspekční metodiky a na ně navazující vzdělávání inspektorů)</a:t>
            </a:r>
            <a:endParaRPr lang="cs-CZ" sz="1600" dirty="0"/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/>
        <p:txBody>
          <a:bodyPr anchor="ctr"/>
          <a:lstStyle/>
          <a:p>
            <a:r>
              <a:rPr lang="cs-CZ" sz="4000" dirty="0" smtClean="0"/>
              <a:t>Cíle modelu kvalitní školy</a:t>
            </a:r>
            <a:endParaRPr lang="cs-CZ" sz="40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/>
              <a:t>Úloha kritérií a škál v modelu kvalitní školy </a:t>
            </a:r>
          </a:p>
        </p:txBody>
      </p:sp>
    </p:spTree>
    <p:extLst>
      <p:ext uri="{BB962C8B-B14F-4D97-AF65-F5344CB8AC3E}">
        <p14:creationId xmlns:p14="http://schemas.microsoft.com/office/powerpoint/2010/main" val="4115674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287140" y="1484784"/>
            <a:ext cx="8568952" cy="5185072"/>
          </a:xfrm>
        </p:spPr>
        <p:txBody>
          <a:bodyPr/>
          <a:lstStyle/>
          <a:p>
            <a:pPr algn="just"/>
            <a:r>
              <a:rPr lang="cs-CZ" sz="2800" dirty="0" smtClean="0"/>
              <a:t>Dopracovat pro všechna kritéria (</a:t>
            </a:r>
            <a:r>
              <a:rPr lang="cs-CZ" sz="2800" dirty="0" smtClean="0">
                <a:solidFill>
                  <a:srgbClr val="C60C30"/>
                </a:solidFill>
              </a:rPr>
              <a:t>aktuálně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C60C30"/>
                </a:solidFill>
              </a:rPr>
              <a:t>redukce ze 40 na 26</a:t>
            </a:r>
            <a:r>
              <a:rPr lang="cs-CZ" sz="2800" dirty="0" smtClean="0"/>
              <a:t>)</a:t>
            </a:r>
          </a:p>
          <a:p>
            <a:pPr algn="just"/>
            <a:r>
              <a:rPr lang="cs-CZ" sz="2800" dirty="0" smtClean="0"/>
              <a:t>Uvážlivě modifikovat pro různé typy škol (</a:t>
            </a:r>
            <a:r>
              <a:rPr lang="cs-CZ" sz="2800" dirty="0" smtClean="0">
                <a:solidFill>
                  <a:srgbClr val="C60C30"/>
                </a:solidFill>
              </a:rPr>
              <a:t>aktuálně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C60C30"/>
                </a:solidFill>
              </a:rPr>
              <a:t>MŠ, ZŠ, G, SOŠ, VOŠ</a:t>
            </a:r>
            <a:r>
              <a:rPr lang="cs-CZ" sz="2800" dirty="0" smtClean="0"/>
              <a:t>)</a:t>
            </a:r>
          </a:p>
          <a:p>
            <a:pPr algn="just"/>
            <a:r>
              <a:rPr lang="cs-CZ" sz="2800" dirty="0" smtClean="0"/>
              <a:t>Postupně sjednocovat vnímání hodnotících kritérií </a:t>
            </a:r>
            <a:br>
              <a:rPr lang="cs-CZ" sz="2800" dirty="0" smtClean="0"/>
            </a:br>
            <a:r>
              <a:rPr lang="cs-CZ" sz="2800" dirty="0" smtClean="0"/>
              <a:t>a škál mezi ČŠI a školami</a:t>
            </a:r>
          </a:p>
          <a:p>
            <a:pPr algn="just"/>
            <a:r>
              <a:rPr lang="cs-CZ" sz="2800" dirty="0" smtClean="0"/>
              <a:t>Postupně zavádět do praxe ČŠI a směřovat </a:t>
            </a:r>
            <a:br>
              <a:rPr lang="cs-CZ" sz="2800" dirty="0" smtClean="0"/>
            </a:br>
            <a:r>
              <a:rPr lang="cs-CZ" sz="2800" dirty="0" smtClean="0"/>
              <a:t>k dialogické evaluaci škol </a:t>
            </a:r>
            <a:r>
              <a:rPr lang="en-US" sz="2000" dirty="0" smtClean="0"/>
              <a:t>(</a:t>
            </a:r>
            <a:r>
              <a:rPr lang="en-US" sz="2000" dirty="0" err="1" smtClean="0"/>
              <a:t>např</a:t>
            </a:r>
            <a:r>
              <a:rPr lang="en-US" sz="2000" dirty="0"/>
              <a:t>. </a:t>
            </a:r>
            <a:r>
              <a:rPr lang="en-US" sz="2000" dirty="0" err="1"/>
              <a:t>Scriven</a:t>
            </a:r>
            <a:r>
              <a:rPr lang="en-US" sz="2000" dirty="0"/>
              <a:t>, 2003, </a:t>
            </a:r>
            <a:r>
              <a:rPr lang="en-US" sz="2000" dirty="0" err="1"/>
              <a:t>Stufflebeam</a:t>
            </a:r>
            <a:r>
              <a:rPr lang="en-US" sz="2000" dirty="0"/>
              <a:t> a </a:t>
            </a:r>
            <a:r>
              <a:rPr lang="en-US" sz="2000" dirty="0" err="1"/>
              <a:t>Shinkfield</a:t>
            </a:r>
            <a:r>
              <a:rPr lang="en-US" sz="2000" dirty="0"/>
              <a:t>, </a:t>
            </a:r>
            <a:r>
              <a:rPr lang="en-US" sz="2000" dirty="0" smtClean="0"/>
              <a:t>2007</a:t>
            </a:r>
            <a:r>
              <a:rPr lang="cs-CZ" sz="2000" dirty="0" smtClean="0"/>
              <a:t>, </a:t>
            </a:r>
            <a:r>
              <a:rPr lang="cs-CZ" sz="2000" dirty="0" err="1" smtClean="0"/>
              <a:t>Pol</a:t>
            </a:r>
            <a:r>
              <a:rPr lang="cs-CZ" sz="2000" dirty="0" smtClean="0"/>
              <a:t> in Chvál a kol. 2012</a:t>
            </a:r>
            <a:r>
              <a:rPr lang="en-US" sz="2000" dirty="0" smtClean="0"/>
              <a:t>)</a:t>
            </a:r>
            <a:endParaRPr lang="cs-CZ" sz="2000" dirty="0" smtClean="0"/>
          </a:p>
          <a:p>
            <a:pPr lvl="1" algn="just"/>
            <a:r>
              <a:rPr lang="cs-CZ" dirty="0" smtClean="0"/>
              <a:t>Hodnocení externí i interní je realizováno skrze stejný hodnotící systém a konfrontace těchto perspektiv je součástí inspekční činnosti ve školách</a:t>
            </a:r>
          </a:p>
          <a:p>
            <a:pPr algn="just"/>
            <a:endParaRPr lang="cs-CZ" dirty="0" smtClean="0"/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467544" y="692696"/>
            <a:ext cx="8208144" cy="863600"/>
          </a:xfrm>
        </p:spPr>
        <p:txBody>
          <a:bodyPr anchor="ctr"/>
          <a:lstStyle/>
          <a:p>
            <a:r>
              <a:rPr lang="cs-CZ" sz="4000" dirty="0" smtClean="0"/>
              <a:t>Úkoly k řešení (z února 2015)</a:t>
            </a:r>
            <a:endParaRPr lang="cs-CZ" sz="40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/>
              <a:t>Úloha kritérií a škál v modelu kvalitní školy </a:t>
            </a:r>
          </a:p>
        </p:txBody>
      </p:sp>
    </p:spTree>
    <p:extLst>
      <p:ext uri="{BB962C8B-B14F-4D97-AF65-F5344CB8AC3E}">
        <p14:creationId xmlns:p14="http://schemas.microsoft.com/office/powerpoint/2010/main" val="314376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467544" y="1916832"/>
            <a:ext cx="8208144" cy="4608785"/>
          </a:xfrm>
        </p:spPr>
        <p:txBody>
          <a:bodyPr/>
          <a:lstStyle/>
          <a:p>
            <a:pPr algn="just"/>
            <a:r>
              <a:rPr lang="cs-CZ" sz="2400" dirty="0" smtClean="0"/>
              <a:t>Uspořádaná struktura kritérií</a:t>
            </a:r>
          </a:p>
          <a:p>
            <a:pPr lvl="1" algn="just"/>
            <a:r>
              <a:rPr lang="cs-CZ" sz="2000" dirty="0"/>
              <a:t>s</a:t>
            </a:r>
            <a:r>
              <a:rPr lang="cs-CZ" sz="2000" dirty="0" smtClean="0"/>
              <a:t> modifikacemi podle typů škol </a:t>
            </a:r>
          </a:p>
          <a:p>
            <a:pPr algn="just"/>
            <a:r>
              <a:rPr lang="cs-CZ" sz="2400" dirty="0" smtClean="0">
                <a:solidFill>
                  <a:srgbClr val="0073CF"/>
                </a:solidFill>
              </a:rPr>
              <a:t>Posuzovací škály na úrovni kritérií</a:t>
            </a:r>
          </a:p>
          <a:p>
            <a:pPr lvl="1" algn="just"/>
            <a:r>
              <a:rPr lang="cs-CZ" sz="2000" dirty="0" smtClean="0">
                <a:solidFill>
                  <a:srgbClr val="0073CF"/>
                </a:solidFill>
              </a:rPr>
              <a:t>s podrobnými popisy každého stupně škály</a:t>
            </a:r>
          </a:p>
          <a:p>
            <a:pPr algn="just"/>
            <a:r>
              <a:rPr lang="cs-CZ" sz="2400" dirty="0" smtClean="0">
                <a:solidFill>
                  <a:srgbClr val="C00000"/>
                </a:solidFill>
              </a:rPr>
              <a:t>Inspekční metodika pro hodnocení</a:t>
            </a:r>
          </a:p>
          <a:p>
            <a:pPr lvl="1" algn="just"/>
            <a:r>
              <a:rPr lang="cs-CZ" sz="2000" dirty="0" smtClean="0">
                <a:solidFill>
                  <a:srgbClr val="C00000"/>
                </a:solidFill>
              </a:rPr>
              <a:t>Hospitační záznamy, záznamy o škole čerpající z analýzy dokumentace, rozhovorů s vedením školy, učiteli, aj.</a:t>
            </a:r>
          </a:p>
          <a:p>
            <a:pPr algn="just"/>
            <a:r>
              <a:rPr lang="cs-CZ" sz="2400" dirty="0" smtClean="0">
                <a:solidFill>
                  <a:srgbClr val="C00000"/>
                </a:solidFill>
              </a:rPr>
              <a:t>Metodická doporučení pro školy</a:t>
            </a:r>
          </a:p>
          <a:p>
            <a:pPr lvl="1" algn="just"/>
            <a:r>
              <a:rPr lang="cs-CZ" sz="2000" dirty="0" smtClean="0">
                <a:solidFill>
                  <a:srgbClr val="C00000"/>
                </a:solidFill>
              </a:rPr>
              <a:t>Pro funkční provázání </a:t>
            </a:r>
            <a:r>
              <a:rPr lang="cs-CZ" sz="2000" dirty="0" err="1" smtClean="0">
                <a:solidFill>
                  <a:srgbClr val="C00000"/>
                </a:solidFill>
              </a:rPr>
              <a:t>autoevaluace</a:t>
            </a:r>
            <a:r>
              <a:rPr lang="cs-CZ" sz="2000" dirty="0" smtClean="0">
                <a:solidFill>
                  <a:srgbClr val="C00000"/>
                </a:solidFill>
              </a:rPr>
              <a:t> a externí evaluace škol</a:t>
            </a:r>
          </a:p>
          <a:p>
            <a:pPr algn="just"/>
            <a:r>
              <a:rPr lang="cs-CZ" sz="2400" dirty="0" smtClean="0">
                <a:solidFill>
                  <a:srgbClr val="C00000"/>
                </a:solidFill>
              </a:rPr>
              <a:t>Příklady inspirativní praxe</a:t>
            </a:r>
          </a:p>
          <a:p>
            <a:pPr lvl="1" algn="just"/>
            <a:r>
              <a:rPr lang="cs-CZ" sz="2000" dirty="0" smtClean="0">
                <a:solidFill>
                  <a:srgbClr val="C00000"/>
                </a:solidFill>
              </a:rPr>
              <a:t>Pestrá nabídky popisů kvality v jednotlivých kritériích v konkrétních školách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/>
        <p:txBody>
          <a:bodyPr anchor="ctr"/>
          <a:lstStyle/>
          <a:p>
            <a:r>
              <a:rPr lang="cs-CZ" sz="4000" dirty="0" smtClean="0"/>
              <a:t>Prvky modelu kvalitní školy</a:t>
            </a:r>
            <a:endParaRPr lang="cs-CZ" sz="40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Úloha kritérií a škál v modelu kvalitní školy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3095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467544" y="692696"/>
            <a:ext cx="8208144" cy="863600"/>
          </a:xfrm>
        </p:spPr>
        <p:txBody>
          <a:bodyPr anchor="ctr"/>
          <a:lstStyle/>
          <a:p>
            <a:r>
              <a:rPr lang="cs-CZ" sz="4000" dirty="0" smtClean="0"/>
              <a:t>Atributy prvků modelu kvalitní školy</a:t>
            </a:r>
            <a:endParaRPr lang="cs-CZ" sz="40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/>
              <a:t>Úloha kritérií a škál v modelu kvalitní školy 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883333"/>
              </p:ext>
            </p:extLst>
          </p:nvPr>
        </p:nvGraphicFramePr>
        <p:xfrm>
          <a:off x="467544" y="1556792"/>
          <a:ext cx="8496944" cy="5084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236"/>
                <a:gridCol w="2124236"/>
                <a:gridCol w="2124236"/>
                <a:gridCol w="2124236"/>
              </a:tblGrid>
              <a:tr h="537162">
                <a:tc>
                  <a:txBody>
                    <a:bodyPr/>
                    <a:lstStyle/>
                    <a:p>
                      <a:r>
                        <a:rPr lang="cs-CZ" dirty="0" smtClean="0"/>
                        <a:t>Prvky</a:t>
                      </a:r>
                      <a:r>
                        <a:rPr lang="cs-CZ" baseline="0" dirty="0" smtClean="0"/>
                        <a:t> modelu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Veřejně</a:t>
                      </a:r>
                      <a:r>
                        <a:rPr lang="cs-CZ" baseline="0" dirty="0" smtClean="0"/>
                        <a:t> přístupné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Stabilita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Od kdy</a:t>
                      </a:r>
                      <a:endParaRPr lang="cs-CZ" dirty="0"/>
                    </a:p>
                  </a:txBody>
                  <a:tcPr/>
                </a:tc>
              </a:tr>
              <a:tr h="537162">
                <a:tc>
                  <a:txBody>
                    <a:bodyPr/>
                    <a:lstStyle/>
                    <a:p>
                      <a:r>
                        <a:rPr lang="cs-CZ" dirty="0" smtClean="0"/>
                        <a:t>Kritéria s popisy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2015/2016</a:t>
                      </a:r>
                      <a:endParaRPr lang="cs-CZ" dirty="0"/>
                    </a:p>
                  </a:txBody>
                  <a:tcPr/>
                </a:tc>
              </a:tr>
              <a:tr h="311213">
                <a:tc>
                  <a:txBody>
                    <a:bodyPr/>
                    <a:lstStyle/>
                    <a:p>
                      <a:r>
                        <a:rPr lang="cs-CZ" dirty="0" smtClean="0"/>
                        <a:t>Škály s popisy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C60C30"/>
                          </a:solidFill>
                        </a:rPr>
                        <a:t>Možná po odladění v praxi</a:t>
                      </a:r>
                      <a:endParaRPr lang="cs-CZ" dirty="0">
                        <a:solidFill>
                          <a:srgbClr val="C60C3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2015/2016</a:t>
                      </a:r>
                      <a:endParaRPr lang="cs-CZ" dirty="0"/>
                    </a:p>
                  </a:txBody>
                  <a:tcPr/>
                </a:tc>
              </a:tr>
              <a:tr h="1688225">
                <a:tc>
                  <a:txBody>
                    <a:bodyPr/>
                    <a:lstStyle/>
                    <a:p>
                      <a:r>
                        <a:rPr lang="cs-CZ" dirty="0" smtClean="0"/>
                        <a:t>Inspekční metodiky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Cíleně ANO,</a:t>
                      </a:r>
                    </a:p>
                    <a:p>
                      <a:pPr algn="ctr"/>
                      <a:r>
                        <a:rPr lang="cs-CZ" dirty="0" smtClean="0"/>
                        <a:t>Ale možné obměňovat, doplňovat podle aktuálních priorit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Postupně do 1 roku</a:t>
                      </a:r>
                      <a:endParaRPr lang="cs-CZ" dirty="0"/>
                    </a:p>
                  </a:txBody>
                  <a:tcPr/>
                </a:tc>
              </a:tr>
              <a:tr h="767375">
                <a:tc>
                  <a:txBody>
                    <a:bodyPr/>
                    <a:lstStyle/>
                    <a:p>
                      <a:r>
                        <a:rPr lang="cs-CZ" dirty="0" smtClean="0"/>
                        <a:t>Metodická doporučení pro školy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ANO, s mírnými obměnami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do 2 let</a:t>
                      </a:r>
                      <a:endParaRPr lang="cs-CZ" dirty="0"/>
                    </a:p>
                  </a:txBody>
                  <a:tcPr/>
                </a:tc>
              </a:tr>
              <a:tr h="767375">
                <a:tc>
                  <a:txBody>
                    <a:bodyPr/>
                    <a:lstStyle/>
                    <a:p>
                      <a:r>
                        <a:rPr lang="cs-CZ" dirty="0" smtClean="0"/>
                        <a:t>Příklady inspirativní praxe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ANO, s mírnými obměnami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postupně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730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467544" y="764704"/>
            <a:ext cx="8208144" cy="1079971"/>
          </a:xfrm>
        </p:spPr>
        <p:txBody>
          <a:bodyPr anchor="ctr"/>
          <a:lstStyle/>
          <a:p>
            <a:r>
              <a:rPr lang="cs-CZ" sz="4000" dirty="0" smtClean="0"/>
              <a:t>Úloha kritérií a škál</a:t>
            </a:r>
            <a:endParaRPr lang="cs-CZ" sz="40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/>
              <a:t>Úloha kritérií a škál v modelu kvalitní školy 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275247"/>
              </p:ext>
            </p:extLst>
          </p:nvPr>
        </p:nvGraphicFramePr>
        <p:xfrm>
          <a:off x="323528" y="1772816"/>
          <a:ext cx="8424935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1224136"/>
                <a:gridCol w="1944216"/>
                <a:gridCol w="2448272"/>
                <a:gridCol w="1944215"/>
              </a:tblGrid>
              <a:tr h="54006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hodnocení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Nyní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Blízká realita</a:t>
                      </a:r>
                    </a:p>
                    <a:p>
                      <a:pPr algn="ctr"/>
                      <a:r>
                        <a:rPr lang="cs-CZ" dirty="0" smtClean="0"/>
                        <a:t>(záměr nových kritérií)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Vize</a:t>
                      </a:r>
                      <a:endParaRPr lang="cs-CZ" dirty="0"/>
                    </a:p>
                  </a:txBody>
                  <a:tcPr/>
                </a:tc>
              </a:tr>
              <a:tr h="540060"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Kritéria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škola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Vodítko pro inspekční činnost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Vodítko pro inspekční činnost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Struktura hodnocení</a:t>
                      </a:r>
                      <a:endParaRPr lang="cs-CZ" dirty="0"/>
                    </a:p>
                  </a:txBody>
                  <a:tcPr/>
                </a:tc>
              </a:tr>
              <a:tr h="54006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systém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Struktura</a:t>
                      </a:r>
                      <a:r>
                        <a:rPr lang="cs-CZ" baseline="0" dirty="0" smtClean="0"/>
                        <a:t> popisu kvality, možnost stanovování priorit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Struktura</a:t>
                      </a:r>
                      <a:r>
                        <a:rPr lang="cs-CZ" baseline="0" dirty="0" smtClean="0"/>
                        <a:t> popisu kvality, možnost stanovování priorit</a:t>
                      </a:r>
                      <a:endParaRPr lang="cs-CZ" dirty="0" smtClean="0"/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</a:tr>
              <a:tr h="540060"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Škály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škola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NE,</a:t>
                      </a:r>
                    </a:p>
                    <a:p>
                      <a:pPr algn="ctr"/>
                      <a:r>
                        <a:rPr lang="cs-CZ" dirty="0" smtClean="0"/>
                        <a:t>resp. přesnější opora pro inspekční činnost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ANO</a:t>
                      </a:r>
                      <a:endParaRPr lang="cs-CZ" dirty="0"/>
                    </a:p>
                  </a:txBody>
                  <a:tcPr/>
                </a:tc>
              </a:tr>
              <a:tr h="54006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systém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Užity</a:t>
                      </a:r>
                      <a:r>
                        <a:rPr lang="cs-CZ" baseline="0" dirty="0" smtClean="0"/>
                        <a:t> v různých metodikách pro sběr dat ve školách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ANO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802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446747" y="1860155"/>
            <a:ext cx="8208144" cy="4608785"/>
          </a:xfrm>
        </p:spPr>
        <p:txBody>
          <a:bodyPr/>
          <a:lstStyle/>
          <a:p>
            <a:pPr algn="just"/>
            <a:r>
              <a:rPr lang="cs-CZ" dirty="0" smtClean="0"/>
              <a:t>Škály s popisy jsou veřejné</a:t>
            </a:r>
          </a:p>
          <a:p>
            <a:pPr algn="just"/>
            <a:r>
              <a:rPr lang="cs-CZ" dirty="0" smtClean="0"/>
              <a:t>Kritéria i škály jsou i ve školách srozumitelné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 smtClean="0"/>
              <a:t>přijímané</a:t>
            </a:r>
          </a:p>
          <a:p>
            <a:pPr algn="just"/>
            <a:r>
              <a:rPr lang="cs-CZ" dirty="0" smtClean="0"/>
              <a:t>Je zavedena nová podoba inspekční zprávy</a:t>
            </a:r>
          </a:p>
          <a:p>
            <a:pPr algn="just"/>
            <a:r>
              <a:rPr lang="cs-CZ" dirty="0" smtClean="0"/>
              <a:t>Hodnocení včetně posouzení na škále je realizováno dialogicky i s formou závěrečného protokolu o hodnocení (součást inspekční zprávy) – propojení </a:t>
            </a:r>
            <a:r>
              <a:rPr lang="cs-CZ" dirty="0" err="1" smtClean="0"/>
              <a:t>autoevaluace</a:t>
            </a:r>
            <a:r>
              <a:rPr lang="cs-CZ" dirty="0" smtClean="0"/>
              <a:t> a externí evaluace </a:t>
            </a:r>
            <a:r>
              <a:rPr lang="cs-CZ" dirty="0" smtClean="0"/>
              <a:t>škol</a:t>
            </a:r>
            <a:endParaRPr lang="cs-CZ" dirty="0" smtClean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>
          <a:xfrm>
            <a:off x="251520" y="981075"/>
            <a:ext cx="8424168" cy="863600"/>
          </a:xfrm>
        </p:spPr>
        <p:txBody>
          <a:bodyPr/>
          <a:lstStyle/>
          <a:p>
            <a:r>
              <a:rPr lang="cs-CZ" sz="3200" dirty="0" smtClean="0"/>
              <a:t>Nutné podmínky přechodu od blízké reality k vizi</a:t>
            </a:r>
            <a:endParaRPr lang="cs-CZ" sz="32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Úloha kritérií a škál v modelu kvalitní školy </a:t>
            </a:r>
          </a:p>
        </p:txBody>
      </p:sp>
    </p:spTree>
    <p:extLst>
      <p:ext uri="{BB962C8B-B14F-4D97-AF65-F5344CB8AC3E}">
        <p14:creationId xmlns:p14="http://schemas.microsoft.com/office/powerpoint/2010/main" val="341773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just"/>
            <a:r>
              <a:rPr lang="cs-CZ" dirty="0" smtClean="0"/>
              <a:t>Postupně vznikají pro všechna kritéria</a:t>
            </a:r>
          </a:p>
          <a:p>
            <a:pPr algn="just"/>
            <a:r>
              <a:rPr lang="cs-CZ" dirty="0" smtClean="0"/>
              <a:t>Diskutována jsou různá dilemata:</a:t>
            </a:r>
          </a:p>
          <a:p>
            <a:pPr lvl="1" algn="just"/>
            <a:r>
              <a:rPr lang="cs-CZ" dirty="0" smtClean="0"/>
              <a:t>Obecnost vs. konkretizace (jednoznačnost)</a:t>
            </a:r>
          </a:p>
          <a:p>
            <a:pPr lvl="1" algn="just"/>
            <a:r>
              <a:rPr lang="cs-CZ" dirty="0" smtClean="0"/>
              <a:t>Úpravy pro různé typy škol</a:t>
            </a:r>
          </a:p>
          <a:p>
            <a:pPr lvl="1" algn="just"/>
            <a:r>
              <a:rPr lang="cs-CZ" dirty="0" smtClean="0"/>
              <a:t>Vyloučení překryvů v popisech mezi kritérii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i </a:t>
            </a:r>
            <a:r>
              <a:rPr lang="cs-CZ" dirty="0" smtClean="0"/>
              <a:t>stupni škály</a:t>
            </a:r>
          </a:p>
          <a:p>
            <a:pPr lvl="1" algn="just"/>
            <a:r>
              <a:rPr lang="cs-CZ" dirty="0" smtClean="0"/>
              <a:t>Vlastní vymezení jednotlivých stupňů </a:t>
            </a:r>
            <a:r>
              <a:rPr lang="cs-CZ" dirty="0" smtClean="0"/>
              <a:t>škály</a:t>
            </a:r>
            <a:endParaRPr lang="cs-CZ" dirty="0" smtClean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Popisy škál aktuálně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Úloha kritérií a škál v modelu kvalitní školy </a:t>
            </a:r>
          </a:p>
        </p:txBody>
      </p:sp>
    </p:spTree>
    <p:extLst>
      <p:ext uri="{BB962C8B-B14F-4D97-AF65-F5344CB8AC3E}">
        <p14:creationId xmlns:p14="http://schemas.microsoft.com/office/powerpoint/2010/main" val="111862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467544" y="1340768"/>
            <a:ext cx="8208144" cy="5112568"/>
          </a:xfrm>
        </p:spPr>
        <p:txBody>
          <a:bodyPr/>
          <a:lstStyle/>
          <a:p>
            <a:pPr algn="just"/>
            <a:r>
              <a:rPr lang="cs-CZ" sz="2400" dirty="0" smtClean="0">
                <a:solidFill>
                  <a:srgbClr val="FF0000"/>
                </a:solidFill>
              </a:rPr>
              <a:t>Oblast </a:t>
            </a:r>
            <a:r>
              <a:rPr lang="cs-CZ" sz="2400" dirty="0" smtClean="0"/>
              <a:t>4: Výuka</a:t>
            </a:r>
          </a:p>
          <a:p>
            <a:pPr lvl="1" algn="just"/>
            <a:r>
              <a:rPr lang="cs-CZ" sz="2000" dirty="0"/>
              <a:t>Kvalitní vzdělávání směřující k dobrým vzdělávacím výsledkům všech </a:t>
            </a:r>
            <a:r>
              <a:rPr lang="cs-CZ" sz="2000" dirty="0" smtClean="0"/>
              <a:t>žáků </a:t>
            </a:r>
            <a:r>
              <a:rPr lang="cs-CZ" sz="2000" dirty="0"/>
              <a:t>je základem kvalitní školy</a:t>
            </a:r>
            <a:r>
              <a:rPr lang="cs-CZ" sz="2000" dirty="0" smtClean="0"/>
              <a:t>. </a:t>
            </a:r>
            <a:r>
              <a:rPr lang="cs-CZ" sz="2000" dirty="0" smtClean="0">
                <a:solidFill>
                  <a:srgbClr val="FF0000"/>
                </a:solidFill>
              </a:rPr>
              <a:t>(zdůvodnění)</a:t>
            </a:r>
          </a:p>
          <a:p>
            <a:pPr algn="just"/>
            <a:r>
              <a:rPr lang="cs-CZ" sz="2400" dirty="0" smtClean="0">
                <a:solidFill>
                  <a:srgbClr val="FF0000"/>
                </a:solidFill>
              </a:rPr>
              <a:t>Kritérium</a:t>
            </a:r>
            <a:r>
              <a:rPr lang="cs-CZ" sz="2400" dirty="0" smtClean="0"/>
              <a:t> 4.1: </a:t>
            </a:r>
            <a:r>
              <a:rPr lang="cs-CZ" sz="2400" dirty="0"/>
              <a:t>Pedagogové systematicky promýšlejí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a </a:t>
            </a:r>
            <a:r>
              <a:rPr lang="cs-CZ" sz="2400" dirty="0"/>
              <a:t>připravují výuku v souladu s vědomostními, dovednostními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i </a:t>
            </a:r>
            <a:r>
              <a:rPr lang="cs-CZ" sz="2400" dirty="0"/>
              <a:t>postojovými cíli definovanými v </a:t>
            </a:r>
            <a:r>
              <a:rPr lang="cs-CZ" sz="2400" dirty="0" err="1"/>
              <a:t>kurikulárních</a:t>
            </a:r>
            <a:r>
              <a:rPr lang="cs-CZ" sz="2400" dirty="0"/>
              <a:t> dokumentech školy a potřebami žáků</a:t>
            </a:r>
            <a:r>
              <a:rPr lang="cs-CZ" sz="2400" dirty="0" smtClean="0"/>
              <a:t>.</a:t>
            </a:r>
          </a:p>
          <a:p>
            <a:pPr lvl="1" algn="just"/>
            <a:r>
              <a:rPr lang="cs-CZ" sz="2000" dirty="0"/>
              <a:t>Pedagogové promýšlejí a připravují výuku v souladu s </a:t>
            </a:r>
            <a:r>
              <a:rPr lang="cs-CZ" sz="2000" dirty="0" err="1"/>
              <a:t>kurikulárními</a:t>
            </a:r>
            <a:r>
              <a:rPr lang="cs-CZ" sz="2000" dirty="0"/>
              <a:t> dokumenty, na základě dosavadních znalostí a zkušeností žáků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a </a:t>
            </a:r>
            <a:r>
              <a:rPr lang="cs-CZ" sz="2000" dirty="0"/>
              <a:t>s přihlédnutím k jejich specifickým potřebám. Budují u žáků motivaci k učení, rozvíjejí všechny okruhy vzdělávacích cílů (tj. vědomosti, dovednosti i postoje) a podněcují žáky ke kritickému myšlení. Na žáky kladou jasné, přiměřené a srozumitelné požadavky, seznamují žáky se vzdělávacími cíli a vedou je k vyhodnocování jejich dosahování</a:t>
            </a:r>
            <a:r>
              <a:rPr lang="cs-CZ" sz="2000" dirty="0" smtClean="0"/>
              <a:t>.</a:t>
            </a:r>
            <a:r>
              <a:rPr lang="cs-CZ" sz="2000" i="1" dirty="0" smtClean="0"/>
              <a:t> </a:t>
            </a:r>
            <a:r>
              <a:rPr lang="cs-CZ" sz="2000" dirty="0" smtClean="0">
                <a:solidFill>
                  <a:srgbClr val="FF0000"/>
                </a:solidFill>
              </a:rPr>
              <a:t>(vysvětlení prostřednictvím ideálního stavu, vize)</a:t>
            </a:r>
            <a:endParaRPr lang="cs-CZ" sz="2000" dirty="0">
              <a:solidFill>
                <a:srgbClr val="FF0000"/>
              </a:solidFill>
            </a:endParaRPr>
          </a:p>
          <a:p>
            <a:pPr lvl="1" algn="just"/>
            <a:endParaRPr lang="cs-CZ" sz="2000" i="1" dirty="0" smtClean="0"/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467544" y="620688"/>
            <a:ext cx="8208144" cy="863600"/>
          </a:xfrm>
        </p:spPr>
        <p:txBody>
          <a:bodyPr/>
          <a:lstStyle/>
          <a:p>
            <a:r>
              <a:rPr lang="cs-CZ" sz="4000" dirty="0" smtClean="0"/>
              <a:t>Kritérium – příklad (ZŠ)</a:t>
            </a:r>
            <a:endParaRPr lang="cs-CZ" sz="40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/>
              <a:t>Úloha kritérií a škál v modelu kvalitní školy </a:t>
            </a:r>
          </a:p>
        </p:txBody>
      </p:sp>
    </p:spTree>
    <p:extLst>
      <p:ext uri="{BB962C8B-B14F-4D97-AF65-F5344CB8AC3E}">
        <p14:creationId xmlns:p14="http://schemas.microsoft.com/office/powerpoint/2010/main" val="180375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česká školní inspekce š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5000" b="1" dirty="0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prezentace ČŠI - vzor (2)" id="{58D6B30A-CA8E-4D9F-A069-018312819F3F}" vid="{BC3C9A63-A765-4694-B9CE-7B67BEE5F57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prezentace ČŠI - vzor (2)</Template>
  <TotalTime>436</TotalTime>
  <Words>824</Words>
  <Application>Microsoft Office PowerPoint</Application>
  <PresentationFormat>Předvádění na obrazovce (4:3)</PresentationFormat>
  <Paragraphs>157</Paragraphs>
  <Slides>16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česká školní inspekce šablona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Picková Marie</dc:creator>
  <cp:lastModifiedBy>Kovaříková Lucie</cp:lastModifiedBy>
  <cp:revision>49</cp:revision>
  <cp:lastPrinted>2015-06-08T10:04:09Z</cp:lastPrinted>
  <dcterms:created xsi:type="dcterms:W3CDTF">2014-01-14T12:07:55Z</dcterms:created>
  <dcterms:modified xsi:type="dcterms:W3CDTF">2015-06-08T20:49:35Z</dcterms:modified>
</cp:coreProperties>
</file>