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83"/>
  </p:notesMasterIdLst>
  <p:handoutMasterIdLst>
    <p:handoutMasterId r:id="rId84"/>
  </p:handoutMasterIdLst>
  <p:sldIdLst>
    <p:sldId id="257" r:id="rId5"/>
    <p:sldId id="340" r:id="rId6"/>
    <p:sldId id="343" r:id="rId7"/>
    <p:sldId id="344" r:id="rId8"/>
    <p:sldId id="345" r:id="rId9"/>
    <p:sldId id="346" r:id="rId10"/>
    <p:sldId id="341" r:id="rId11"/>
    <p:sldId id="342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262" r:id="rId8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CF"/>
    <a:srgbClr val="C60C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6" autoAdjust="0"/>
    <p:restoredTop sz="94620" autoAdjust="0"/>
  </p:normalViewPr>
  <p:slideViewPr>
    <p:cSldViewPr>
      <p:cViewPr>
        <p:scale>
          <a:sx n="56" d="100"/>
          <a:sy n="56" d="100"/>
        </p:scale>
        <p:origin x="-2484" y="-12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042" y="72"/>
      </p:cViewPr>
      <p:guideLst>
        <p:guide orient="horz" pos="2880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B40A3-3435-48FA-A425-971DA3CD8874}" type="datetimeFigureOut">
              <a:rPr lang="cs-CZ" smtClean="0"/>
              <a:t>10.3.2015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6EFFB-E210-479F-9C1C-81E50A06E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522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449A2-13F7-4D37-B5B3-E558AF07B681}" type="datetimeFigureOut">
              <a:rPr lang="cs-CZ" smtClean="0"/>
              <a:t>10.3.2015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E6EB1-4D17-436B-A4F5-1FD79ECAB1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075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Název ŠVP</a:t>
            </a:r>
            <a:r>
              <a:rPr lang="cs-CZ" dirty="0"/>
              <a:t> – Je vhodné volit tak, aby byl dobře odlišitelný od jiných ŠVP používaných školou a srozumitelně charakterizoval ŠVP. Nelze mít 2 shodné názvy v jedné škole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D065A-029B-4128-A2BD-00394D86114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789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Černá barva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Byly vyčerpány minimální požadované dotace.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Červená barva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Nebyly vyčerpány minimální požadované dotace.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Šedivá barva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RVP nevyžadoval žádnou hodinovou dotaci.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D065A-029B-4128-A2BD-00394D861145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618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Přehled využití týdnů</a:t>
            </a:r>
            <a:r>
              <a:rPr lang="cs-CZ" b="1" baseline="0" dirty="0" smtClean="0"/>
              <a:t> </a:t>
            </a:r>
            <a:r>
              <a:rPr lang="cs-CZ" baseline="0" dirty="0" smtClean="0"/>
              <a:t>- </a:t>
            </a:r>
            <a:r>
              <a:rPr lang="cs-CZ" dirty="0" smtClean="0">
                <a:effectLst/>
              </a:rPr>
              <a:t>Zda je tabulka povinná určuje příslušné RVP, pokud povinná není a není zaškrtnuta volba Detailní rozpis využití týdnů, pak tabulka nebude zahrnuta do výstupního dokumentu ŠVP.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D065A-029B-4128-A2BD-00394D861145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419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Detailní rozpis využití týdnů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Pokud není tabulka podle RVP povinná a nebude-li zaškrtnuto, pak nebude zahrnuta do výstupního dokumentu ŠVP.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D065A-029B-4128-A2BD-00394D861145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155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Kontrola ŠVP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Otevře okno Hodnocení ŠVP, které umožňuje zobrazit náhled výstupního dokumentu ŠVP, jeho automatické hodnocení a několik pomůcek pro hledání nedostatků.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FK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formální kontrola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věcné hodnocení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D065A-029B-4128-A2BD-00394D861145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756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Vygenerovat dokument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Vygeneruje část ŠVP, která se vztahuje ke konkrétnímu předmětu.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D065A-029B-4128-A2BD-00394D861145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6393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Plnění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Umožňuje přiřazení jednotlivých kompetencí popsaných v první záložce (pro celý předmět) jednotlivým ročníkům.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Převzít data z jiného ročníku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Umožňuje překopírovat zaškrtání kompetencí a vyplnění strategií jejich naplňování, volbu průřezových témat, tematických oblastí či témat z jiného ročníku.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D065A-029B-4128-A2BD-00394D861145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1025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Převzít data z jiného ročníku </a:t>
            </a:r>
            <a:r>
              <a:rPr lang="cs-CZ" dirty="0" smtClean="0"/>
              <a:t>– Překopíruje jak zaškrtané kompetence, tak průřezová</a:t>
            </a:r>
            <a:r>
              <a:rPr lang="cs-CZ" baseline="0" dirty="0" smtClean="0"/>
              <a:t> témata včetně jejich obsahu.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D065A-029B-4128-A2BD-00394D861145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072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Navázané ŠVP výstupy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Zobrazení dialogu se seznamem ŠVP výstupů včetně informace o příslušném předmětu a ročníku, kde se ŠVP nachází.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Vygenerovat dokument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Vygeneruje dokument s popisem příslušného ročníku předmětu. Do dokumentu mohou, ale nemusí, být generovány vazby mezi RVP výstupy a ŠVP výstupy. Pro změnu nastavení je potřeba přejít do dialogu „Dokument ŠVP“ z detailu ŠVP a zde změnit nastavení Generovat včetně RVP výstupů.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D065A-029B-4128-A2BD-00394D861145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3360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Formátovat dle "-"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text v editoru s tímto formátováním: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nadpis, článek, řádek a odstavec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porozumění přečteným větám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pozdrav, oslovení, prosba, poděkování, blahopřání, omluva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poslech, vyprávění, dramatizace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recitace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vloží jako jednu položku seznamu rozdělenou na řádky.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D065A-029B-4128-A2BD-00394D861145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073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Zobrazení položek: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Je-li označen některý RVP výstup, pak jsou zvýrazněny ŠVP výstupy, které mají vazbu s označeným RVP výstupem a učivo, které má vazbu s některým zvýrazněným ŠVP výstupem.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Barvy a indikátory v seznamech: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RVP výstup červeně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RVP výstup není náležité pokryt 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ŠVP výstup červeně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ŠVP výstup na sebe nemá navázané učivo a na základní obrazovce učebního plánu je zaškrtnutá volba Párovat ŠVP výstup na učivo.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ŠVP výstup skloněným písmem (italikou)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ŠVP výstup je nad rámec požadovaný RVP, není navázaný na žádný RVP výstup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Učivo červeně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Učivo nemá vazbu na žádný ŠVP výstup.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D065A-029B-4128-A2BD-00394D861145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373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 vzdělávání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v nabídce jsou uvedeny formy vzdělávání podporované v RVP, které ještě nejsou v ŠVP vytvořeny.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Doplňující název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V případě, že škola potřebuje pro stejnou formu vzdělávání vytvořit jiný učební plán, má možnost založit podruhé stejnou formu vzdělávání s tím, že formy od sebe odliší doplňujícím názvem. Označení formy vzdělávání je pak např. "Denní: rozšířená matematika".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D065A-029B-4128-A2BD-00394D86114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4105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E6EB1-4D17-436B-A4F5-1FD79ECAB173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30549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Vyjádření školy ke</a:t>
            </a:r>
            <a:r>
              <a:rPr lang="cs-CZ" b="1" baseline="0" dirty="0" smtClean="0"/>
              <a:t> kapitole </a:t>
            </a:r>
            <a:r>
              <a:rPr lang="cs-CZ" baseline="0" dirty="0" smtClean="0"/>
              <a:t>– Je přístupné pouze škole, a to po dobu tvorby ŠVP, tedy dokud je ŠVP ve stavu Rozpracováno.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D065A-029B-4128-A2BD-00394D861145}" type="slidenum">
              <a:rPr lang="cs-CZ" smtClean="0"/>
              <a:t>71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6452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Kompetence</a:t>
            </a:r>
            <a:r>
              <a:rPr lang="cs-CZ" dirty="0" smtClean="0"/>
              <a:t> – jsou kontrolovány</a:t>
            </a:r>
            <a:r>
              <a:rPr lang="cs-CZ" baseline="0" dirty="0" smtClean="0"/>
              <a:t> pouze tehdy, </a:t>
            </a:r>
            <a:r>
              <a:rPr lang="cs-CZ" dirty="0" smtClean="0"/>
              <a:t>pokud bylo v dialogu</a:t>
            </a:r>
            <a:r>
              <a:rPr lang="cs-CZ" baseline="0" dirty="0" smtClean="0"/>
              <a:t> „Učební plán ŠVP“ zaškrtnuto pole Kontrolovat kompetence. Sloupce kompetencí, které nejsou v rámci ŠVP naplňovány, jsou označeny červeně.</a:t>
            </a:r>
          </a:p>
          <a:p>
            <a:r>
              <a:rPr lang="cs-CZ" b="1" baseline="0" dirty="0" smtClean="0"/>
              <a:t>Průřezová témata</a:t>
            </a:r>
            <a:r>
              <a:rPr lang="cs-CZ" baseline="0" dirty="0" smtClean="0"/>
              <a:t> – jejich cílem je poskytnout případnou informaci, pokud nejsou splněny požadavky příslušného RVP na počty zapracovaných průřezových témat nebo tematických okruhů. Pokud je počet zpracovaných položek menší než požadovaný počet a zároveň zůstala položka Kontrolovat PT v dialogu „Učební plán ŠVP“ zaškrtnuta, pak jsou tyto hodnoty označeny červeně.</a:t>
            </a:r>
          </a:p>
          <a:p>
            <a:r>
              <a:rPr lang="cs-CZ" b="1" baseline="0" dirty="0" smtClean="0"/>
              <a:t>Osnovy</a:t>
            </a:r>
            <a:r>
              <a:rPr lang="cs-CZ" baseline="0" dirty="0" smtClean="0"/>
              <a:t> – RVP výstupy, které nejsou pokryty žádným ŠVP výstupem povinného nebo volitelného předmětu a ŠVP výstupy, které nemají přiřazené učivo, jsou zobrazeny červeně. Pokud není zaškrtnuta volba Párovat ŠVP výstup na učivo v dialogu „Učební plán ŠVP“, oblast je minimalizovaná. Nejsou-li v dialogu „Období a ročníky“ v některém období nebo ročníku zaškrtnuty kontroly, odpovídající výstupy nejsou </a:t>
            </a:r>
            <a:r>
              <a:rPr lang="cs-CZ" baseline="0" smtClean="0"/>
              <a:t>kontrolovány.</a:t>
            </a: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D065A-029B-4128-A2BD-00394D861145}" type="slidenum">
              <a:rPr lang="cs-CZ" smtClean="0"/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65119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Šablona </a:t>
            </a:r>
            <a:r>
              <a:rPr lang="cs-CZ" dirty="0" smtClean="0"/>
              <a:t>– Odkaz na stažení</a:t>
            </a:r>
            <a:r>
              <a:rPr lang="cs-CZ" baseline="0" dirty="0" smtClean="0"/>
              <a:t> šablony (soubor </a:t>
            </a:r>
            <a:r>
              <a:rPr lang="cs-CZ" baseline="0" dirty="0" err="1" smtClean="0"/>
              <a:t>dotx</a:t>
            </a:r>
            <a:r>
              <a:rPr lang="cs-CZ" baseline="0" dirty="0" smtClean="0"/>
              <a:t>), kterou lze editovat a poté nahrát jako vlastní šablonu.</a:t>
            </a:r>
          </a:p>
          <a:p>
            <a:r>
              <a:rPr lang="cs-CZ" b="1" baseline="0" dirty="0" smtClean="0"/>
              <a:t>Generovat podle ŠVP</a:t>
            </a:r>
            <a:r>
              <a:rPr lang="cs-CZ" baseline="0" dirty="0" smtClean="0"/>
              <a:t> – Vygeneruje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dokument z informací zadaných v systému ve formátu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pdf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Ten je pak použit pro potřeby školy, ČŠI, nebo pokud je to ze strany školy povoleno, jako příklad dobré praxe.</a:t>
            </a:r>
          </a:p>
          <a:p>
            <a:r>
              <a:rPr lang="cs-CZ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Vložit vlastní (</a:t>
            </a:r>
            <a:r>
              <a:rPr lang="cs-CZ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pdf</a:t>
            </a:r>
            <a:r>
              <a:rPr lang="cs-CZ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Uživatel může generovaný dokument nahradit vlastním dokumentem ŠVP. Ten je pak v systému použit, ale jsou tím vypnuty veškeré kontrolní mechanizmy. Je to jeden z možných postupů, jak postupně implementovat systém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InspIS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ŠVP na úrovni školy.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Generovat včetně RVP výstupů </a:t>
            </a:r>
            <a:r>
              <a:rPr lang="cs-CZ" dirty="0" smtClean="0"/>
              <a:t>-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výstupního dokumentu budou generovány nejen tabulky vazeb Učivo &lt;-&gt; ŠVP výstupy, ale také tabulky vazeb RVP výstupy &lt;-&gt; ŠVP výstupy.</a:t>
            </a: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D065A-029B-4128-A2BD-00394D861145}" type="slidenum">
              <a:rPr lang="cs-CZ" smtClean="0"/>
              <a:t>75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746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Párovat ŠVP výstup na učivo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Kontrola, zda je ke každému ŠVP výstupu přiřazena alespoň jedna položka učiva.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Kontrolovat kompetence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Kontrola, zda jsou v učebním plánu využity všechny kompetence.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Kontrolovat PT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Kontrola pokrytí požadavků na průřezová témata, tematické oblasti případně jednotlivá témata v učebním plánu.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D065A-029B-4128-A2BD-00394D86114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8326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Kontroly se týkají ověřování naplnění RVP výstupů a ověřování minimálních a maximálních časových dotací v ročníkách nebo ověřování využití minimálních časových dotací skupin oblastí, oblastí nebo oborů.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D065A-029B-4128-A2BD-00394D86114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542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Název předmětu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Musí být v rámci vzdělávací formy unikátní. Maximální délka je 100 znaků.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Zkratka předmětu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Maximální délka je 5 znaků.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D065A-029B-4128-A2BD-00394D86114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479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Pořadí předmětu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Ovlivňuje pořadí v tabulce předmětů (v rámci stejné Oblasti). Pokud je u několika předmětů pořadí stejné, pak jsou řazeny abecedně.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D065A-029B-4128-A2BD-00394D86114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070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Název předmětu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Musí být v rámci vzdělávací formy unikátní. Maximální délka je 100 znaků.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Zkratka předmětu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Maximální délka je 5 znaků.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D065A-029B-4128-A2BD-00394D861145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038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Název předmětu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Musí být v rámci vzdělávací formy unikátní. Maximální délka je 100 znaků.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Zkratka předmětu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Maximální délka je 5 znaků.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D065A-029B-4128-A2BD-00394D861145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293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E6EB1-4D17-436B-A4F5-1FD79ECAB173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1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logo c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548680"/>
            <a:ext cx="6179928" cy="1616596"/>
          </a:xfrm>
          <a:prstGeom prst="rect">
            <a:avLst/>
          </a:prstGeom>
        </p:spPr>
      </p:pic>
      <p:pic>
        <p:nvPicPr>
          <p:cNvPr id="4" name="Obrázek 3" descr="liš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84276"/>
            <a:ext cx="8820472" cy="1291297"/>
          </a:xfrm>
          <a:prstGeom prst="rect">
            <a:avLst/>
          </a:prstGeom>
        </p:spPr>
      </p:pic>
      <p:sp>
        <p:nvSpPr>
          <p:cNvPr id="6" name="Zástupný symbol pro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1619250" y="2924175"/>
            <a:ext cx="7129463" cy="865188"/>
          </a:xfrm>
          <a:prstGeom prst="rect">
            <a:avLst/>
          </a:prstGeom>
        </p:spPr>
        <p:txBody>
          <a:bodyPr/>
          <a:lstStyle>
            <a:lvl1pPr>
              <a:buNone/>
              <a:defRPr sz="5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1619250" y="4508500"/>
            <a:ext cx="7129463" cy="576684"/>
          </a:xfrm>
          <a:prstGeom prst="rect">
            <a:avLst/>
          </a:prstGeom>
        </p:spPr>
        <p:txBody>
          <a:bodyPr/>
          <a:lstStyle>
            <a:lvl1pPr>
              <a:buNone/>
              <a:defRPr sz="2800" b="1" i="0" baseline="0"/>
            </a:lvl1pPr>
            <a:lvl5pPr>
              <a:buNone/>
              <a:defRPr/>
            </a:lvl5pPr>
          </a:lstStyle>
          <a:p>
            <a:pPr lvl="0"/>
            <a:r>
              <a:rPr lang="cs-CZ" dirty="0" smtClean="0"/>
              <a:t>Titul, jméno, příjmení</a:t>
            </a:r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1619672" y="4941168"/>
            <a:ext cx="7129463" cy="576684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 baseline="0"/>
            </a:lvl1pPr>
            <a:lvl5pPr>
              <a:buNone/>
              <a:defRPr/>
            </a:lvl5pPr>
          </a:lstStyle>
          <a:p>
            <a:pPr lvl="0"/>
            <a:r>
              <a:rPr lang="cs-CZ" dirty="0" smtClean="0"/>
              <a:t>Funkce</a:t>
            </a:r>
            <a:endParaRPr lang="cs-CZ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619250" y="5876925"/>
            <a:ext cx="7129463" cy="720725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baseline="0"/>
            </a:lvl1pPr>
          </a:lstStyle>
          <a:p>
            <a:pPr lvl="0"/>
            <a:r>
              <a:rPr lang="cs-CZ" dirty="0" smtClean="0"/>
              <a:t>Místo, datum konání, případně další informace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2060575"/>
            <a:ext cx="8208144" cy="4321175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Tx/>
              <a:buBlip>
                <a:blip r:embed="rId2"/>
              </a:buBlip>
              <a:defRPr baseline="0"/>
            </a:lvl1pPr>
          </a:lstStyle>
          <a:p>
            <a:pPr lvl="0"/>
            <a:r>
              <a:rPr lang="cs-CZ" dirty="0" smtClean="0"/>
              <a:t> odrážky</a:t>
            </a:r>
          </a:p>
          <a:p>
            <a:pPr lvl="0"/>
            <a:endParaRPr lang="cs-CZ" dirty="0" smtClean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1075"/>
            <a:ext cx="8208144" cy="863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b="1" i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12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339975" y="260350"/>
            <a:ext cx="5400675" cy="288925"/>
          </a:xfrm>
          <a:prstGeom prst="rect">
            <a:avLst/>
          </a:prstGeom>
        </p:spPr>
        <p:txBody>
          <a:bodyPr/>
          <a:lstStyle>
            <a:lvl1pPr>
              <a:buNone/>
              <a:defRPr sz="18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prezentace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060575"/>
            <a:ext cx="8208144" cy="4321175"/>
          </a:xfrm>
          <a:prstGeom prst="rect">
            <a:avLst/>
          </a:prstGeom>
        </p:spPr>
        <p:txBody>
          <a:bodyPr/>
          <a:lstStyle>
            <a:lvl1pPr marL="180000" indent="0">
              <a:buClr>
                <a:schemeClr val="tx2"/>
              </a:buClr>
              <a:buFontTx/>
              <a:buNone/>
              <a:defRPr sz="3000" b="1" i="0" baseline="0"/>
            </a:lvl1pPr>
          </a:lstStyle>
          <a:p>
            <a:pPr lvl="0"/>
            <a:r>
              <a:rPr lang="cs-CZ" dirty="0" smtClean="0"/>
              <a:t>Textové pole</a:t>
            </a:r>
          </a:p>
        </p:txBody>
      </p:sp>
      <p:sp>
        <p:nvSpPr>
          <p:cNvPr id="5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1075"/>
            <a:ext cx="8208144" cy="863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b="1" i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339975" y="260350"/>
            <a:ext cx="5400675" cy="288925"/>
          </a:xfrm>
          <a:prstGeom prst="rect">
            <a:avLst/>
          </a:prstGeom>
        </p:spPr>
        <p:txBody>
          <a:bodyPr/>
          <a:lstStyle>
            <a:lvl1pPr>
              <a:buNone/>
              <a:defRPr sz="18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prezentace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429000"/>
            <a:ext cx="8208144" cy="295275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Tx/>
              <a:buBlip>
                <a:blip r:embed="rId2"/>
              </a:buBlip>
              <a:defRPr baseline="0"/>
            </a:lvl1pPr>
          </a:lstStyle>
          <a:p>
            <a:pPr lvl="0"/>
            <a:r>
              <a:rPr lang="cs-CZ" dirty="0" smtClean="0"/>
              <a:t> odrážky</a:t>
            </a:r>
          </a:p>
          <a:p>
            <a:pPr lvl="0"/>
            <a:endParaRPr lang="cs-CZ" dirty="0" smtClean="0"/>
          </a:p>
        </p:txBody>
      </p:sp>
      <p:sp>
        <p:nvSpPr>
          <p:cNvPr id="4" name="Zástupný symbol pro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060575"/>
            <a:ext cx="8208144" cy="1368425"/>
          </a:xfrm>
          <a:prstGeom prst="rect">
            <a:avLst/>
          </a:prstGeom>
        </p:spPr>
        <p:txBody>
          <a:bodyPr wrap="square"/>
          <a:lstStyle>
            <a:lvl1pPr marL="180000" indent="0">
              <a:buClr>
                <a:schemeClr val="tx2"/>
              </a:buClr>
              <a:buFontTx/>
              <a:buNone/>
              <a:defRPr sz="3000" b="1" i="0" baseline="0"/>
            </a:lvl1pPr>
          </a:lstStyle>
          <a:p>
            <a:pPr lvl="0"/>
            <a:r>
              <a:rPr lang="cs-CZ" dirty="0" smtClean="0"/>
              <a:t>Textové pole</a:t>
            </a:r>
          </a:p>
        </p:txBody>
      </p:sp>
      <p:sp>
        <p:nvSpPr>
          <p:cNvPr id="7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1075"/>
            <a:ext cx="8208144" cy="863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b="1" i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8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339975" y="260350"/>
            <a:ext cx="5400675" cy="288925"/>
          </a:xfrm>
          <a:prstGeom prst="rect">
            <a:avLst/>
          </a:prstGeom>
        </p:spPr>
        <p:txBody>
          <a:bodyPr/>
          <a:lstStyle>
            <a:lvl1pPr>
              <a:buNone/>
              <a:defRPr sz="18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prezentace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logo c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764704"/>
            <a:ext cx="4464496" cy="1167859"/>
          </a:xfrm>
          <a:prstGeom prst="rect">
            <a:avLst/>
          </a:prstGeom>
        </p:spPr>
      </p:pic>
      <p:pic>
        <p:nvPicPr>
          <p:cNvPr id="4" name="Obrázek 3" descr="logo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64904"/>
            <a:ext cx="8892480" cy="1269260"/>
          </a:xfrm>
          <a:prstGeom prst="rect">
            <a:avLst/>
          </a:prstGeom>
        </p:spPr>
      </p:pic>
      <p:sp>
        <p:nvSpPr>
          <p:cNvPr id="7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1259632" y="4149080"/>
            <a:ext cx="7129463" cy="576684"/>
          </a:xfrm>
          <a:prstGeom prst="rect">
            <a:avLst/>
          </a:prstGeom>
        </p:spPr>
        <p:txBody>
          <a:bodyPr/>
          <a:lstStyle>
            <a:lvl1pPr>
              <a:buNone/>
              <a:defRPr sz="2800" b="1" i="0" baseline="0"/>
            </a:lvl1pPr>
            <a:lvl5pPr>
              <a:buNone/>
              <a:defRPr/>
            </a:lvl5pPr>
          </a:lstStyle>
          <a:p>
            <a:pPr lvl="0"/>
            <a:r>
              <a:rPr lang="cs-CZ" dirty="0" smtClean="0"/>
              <a:t>Titul, jméno, příjmení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1260054" y="4581748"/>
            <a:ext cx="7129463" cy="576684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 baseline="0"/>
            </a:lvl1pPr>
            <a:lvl5pPr>
              <a:buNone/>
              <a:defRPr/>
            </a:lvl5pPr>
          </a:lstStyle>
          <a:p>
            <a:pPr lvl="0"/>
            <a:r>
              <a:rPr lang="cs-CZ" dirty="0" smtClean="0"/>
              <a:t>Funkce</a:t>
            </a:r>
            <a:endParaRPr lang="cs-CZ" dirty="0"/>
          </a:p>
        </p:txBody>
      </p:sp>
      <p:sp>
        <p:nvSpPr>
          <p:cNvPr id="27" name="TextovéPole 26"/>
          <p:cNvSpPr txBox="1"/>
          <p:nvPr userDrawn="1"/>
        </p:nvSpPr>
        <p:spPr>
          <a:xfrm>
            <a:off x="1259632" y="2768647"/>
            <a:ext cx="62646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b="1" dirty="0" smtClean="0">
                <a:solidFill>
                  <a:schemeClr val="bg1"/>
                </a:solidFill>
              </a:rPr>
              <a:t>Děkuji za pozornost</a:t>
            </a:r>
            <a:endParaRPr lang="cs-CZ" sz="5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44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452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lišta malá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512" y="188640"/>
            <a:ext cx="8964488" cy="432804"/>
          </a:xfrm>
          <a:prstGeom prst="rect">
            <a:avLst/>
          </a:prstGeom>
        </p:spPr>
      </p:pic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2267744" y="260648"/>
            <a:ext cx="8229600" cy="350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Název prezentace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5" r:id="rId5"/>
    <p:sldLayoutId id="2147483668" r:id="rId6"/>
    <p:sldLayoutId id="214748366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icr.cz/Csicr/media/Informacni-systemy/Manu%c3%a1ly%20a%20p%c5%99%c3%adru%c4%8dky/Manual-pro-zasilani-zaznamu-o-urazech.pdf" TargetMode="External"/><Relationship Id="rId2" Type="http://schemas.openxmlformats.org/officeDocument/2006/relationships/hyperlink" Target="https://inspis.csicr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icr.cz/Csicr/media/Informacni-systemy/Manu%c3%a1ly%20a%20p%c5%99%c3%adru%c4%8dky/INEZ-manual-pro-skoly.pd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et.csicr.cz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et.csicr.cz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csicr.cz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   InspIS </a:t>
            </a:r>
            <a:r>
              <a:rPr lang="cs-CZ" dirty="0"/>
              <a:t>ŠVP pro </a:t>
            </a:r>
            <a:r>
              <a:rPr lang="cs-CZ" dirty="0" smtClean="0"/>
              <a:t>ZV, SV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86" y="2204864"/>
            <a:ext cx="8505825" cy="21717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94" y="4745372"/>
            <a:ext cx="8524875" cy="1943100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38792" y="633237"/>
            <a:ext cx="8666416" cy="860259"/>
          </a:xfrm>
        </p:spPr>
        <p:txBody>
          <a:bodyPr>
            <a:no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Přepnutí mezi InspIS DATA a InspIS ŠVP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648071" y="2204864"/>
            <a:ext cx="609600" cy="229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705298" y="2375707"/>
            <a:ext cx="599365" cy="25838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4705298" y="1606539"/>
            <a:ext cx="1600055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Kontextová nápověda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64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844824"/>
            <a:ext cx="8562975" cy="18097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65" y="3654574"/>
            <a:ext cx="8572500" cy="10477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4315" y="5121424"/>
            <a:ext cx="3581400" cy="1390650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719667" y="802423"/>
            <a:ext cx="7704667" cy="838764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Založení nového ŠVP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086517" y="4449626"/>
            <a:ext cx="865632" cy="2526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976789" y="6189081"/>
            <a:ext cx="616034" cy="2457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448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543" y="1344797"/>
            <a:ext cx="4830817" cy="3577084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719667" y="545290"/>
            <a:ext cx="7704667" cy="786383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Přidání formy vzdělávání</a:t>
            </a:r>
            <a:endParaRPr lang="cs-CZ" dirty="0">
              <a:solidFill>
                <a:srgbClr val="C60C3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0895" y="5085184"/>
            <a:ext cx="3086112" cy="1604428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3635896" y="4077072"/>
            <a:ext cx="1503778" cy="2245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6546392" y="1368211"/>
            <a:ext cx="270467" cy="22455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6681625" y="1807747"/>
            <a:ext cx="1472784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Kontextová nápověda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01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060848"/>
            <a:ext cx="5143500" cy="39814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667" y="777042"/>
            <a:ext cx="7704667" cy="847343"/>
          </a:xfrm>
        </p:spPr>
        <p:txBody>
          <a:bodyPr>
            <a:no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Přechod na formu vzdělávání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254031" y="4905775"/>
            <a:ext cx="531114" cy="256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238043" y="4896250"/>
            <a:ext cx="490201" cy="25603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651795" y="3700630"/>
            <a:ext cx="2371725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Editace a smazání formy vzdělávání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469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43961"/>
            <a:ext cx="9144000" cy="841168"/>
          </a:xfrm>
        </p:spPr>
        <p:txBody>
          <a:bodyPr>
            <a:no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Přejmenování ročníků a vypnutí kontrol - 1</a:t>
            </a:r>
            <a:endParaRPr lang="cs-CZ" dirty="0">
              <a:solidFill>
                <a:srgbClr val="C60C3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340768"/>
            <a:ext cx="6874148" cy="5405621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281900" y="3864749"/>
            <a:ext cx="1512168" cy="224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977643" y="1552806"/>
            <a:ext cx="490693" cy="17882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068698" y="1898040"/>
            <a:ext cx="2426403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Tlačítko Zpět – vrátí </a:t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b="1" dirty="0" smtClean="0">
                <a:solidFill>
                  <a:schemeClr val="bg1"/>
                </a:solidFill>
              </a:rPr>
              <a:t>o úroveň výše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700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060848"/>
            <a:ext cx="4752975" cy="40481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57162" cy="835057"/>
          </a:xfrm>
        </p:spPr>
        <p:txBody>
          <a:bodyPr>
            <a:no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Přejmenování </a:t>
            </a:r>
            <a:r>
              <a:rPr lang="cs-CZ" dirty="0">
                <a:solidFill>
                  <a:srgbClr val="C60C30"/>
                </a:solidFill>
              </a:rPr>
              <a:t>ročníků a vypnutí kontrol - 2</a:t>
            </a:r>
          </a:p>
        </p:txBody>
      </p:sp>
      <p:sp>
        <p:nvSpPr>
          <p:cNvPr id="4" name="Obdélník 3"/>
          <p:cNvSpPr/>
          <p:nvPr/>
        </p:nvSpPr>
        <p:spPr>
          <a:xfrm>
            <a:off x="6169909" y="2401688"/>
            <a:ext cx="293840" cy="25603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672146" y="2345038"/>
            <a:ext cx="1335835" cy="175432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Kontrola naplnění RVP výstupů </a:t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b="1" dirty="0" smtClean="0">
                <a:solidFill>
                  <a:schemeClr val="bg1"/>
                </a:solidFill>
              </a:rPr>
              <a:t>a časových dotací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764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776" y="736799"/>
            <a:ext cx="8604448" cy="688654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Zadání nového povinného předmětu - 1</a:t>
            </a:r>
            <a:endParaRPr lang="cs-CZ" dirty="0">
              <a:solidFill>
                <a:srgbClr val="C60C3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556792"/>
            <a:ext cx="6658124" cy="5235746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292080" y="4005064"/>
            <a:ext cx="929348" cy="2078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73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589" y="2636912"/>
            <a:ext cx="3616822" cy="1714549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779912" y="4022993"/>
            <a:ext cx="792088" cy="2701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269776" y="836712"/>
            <a:ext cx="8604448" cy="688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>
                <a:solidFill>
                  <a:srgbClr val="C60C30"/>
                </a:solidFill>
              </a:rPr>
              <a:t>Zadání nového povinného předmětu - 2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039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19" y="680656"/>
            <a:ext cx="8928963" cy="1196315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>
                <a:solidFill>
                  <a:srgbClr val="C60C30"/>
                </a:solidFill>
              </a:rPr>
              <a:t>Výběr oblastí a oborů k předmětu a jejich časové dotace - 1</a:t>
            </a:r>
            <a:endParaRPr lang="cs-CZ" sz="2800" dirty="0">
              <a:solidFill>
                <a:srgbClr val="C60C3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492896"/>
            <a:ext cx="6048375" cy="252412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724280" y="4327412"/>
            <a:ext cx="1457422" cy="256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537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2074031"/>
            <a:ext cx="8172450" cy="22574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07" y="4637209"/>
            <a:ext cx="8220075" cy="142875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03079" y="3276181"/>
            <a:ext cx="293840" cy="256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852766" y="5781352"/>
            <a:ext cx="666847" cy="256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107519" y="680656"/>
            <a:ext cx="8928963" cy="119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 smtClean="0">
                <a:solidFill>
                  <a:srgbClr val="C60C30"/>
                </a:solidFill>
              </a:rPr>
              <a:t>Výběr oblastí a oborů k předmětu a jejich časové dotace - 2</a:t>
            </a:r>
            <a:endParaRPr lang="cs-CZ" sz="2800" dirty="0">
              <a:solidFill>
                <a:srgbClr val="C60C30"/>
              </a:solidFill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526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1540" y="1633760"/>
            <a:ext cx="8280920" cy="4603552"/>
          </a:xfrm>
        </p:spPr>
        <p:txBody>
          <a:bodyPr/>
          <a:lstStyle/>
          <a:p>
            <a:pPr lvl="0" algn="just">
              <a:buClr>
                <a:schemeClr val="tx2"/>
              </a:buClr>
              <a:buBlip>
                <a:blip r:embed="rId2"/>
              </a:buBlip>
            </a:pPr>
            <a:r>
              <a:rPr lang="cs-CZ" dirty="0"/>
              <a:t>Elektronická editace ŠVP, možnost nadále se soustředit </a:t>
            </a:r>
            <a:r>
              <a:rPr lang="cs-CZ" dirty="0" smtClean="0"/>
              <a:t>spíše na </a:t>
            </a:r>
            <a:r>
              <a:rPr lang="cs-CZ" dirty="0"/>
              <a:t>obsah </a:t>
            </a:r>
            <a:r>
              <a:rPr lang="cs-CZ" dirty="0" smtClean="0"/>
              <a:t>ŠVP než </a:t>
            </a:r>
            <a:r>
              <a:rPr lang="cs-CZ" dirty="0"/>
              <a:t>na jeho formální stránku </a:t>
            </a:r>
            <a:r>
              <a:rPr lang="cs-CZ" dirty="0" smtClean="0"/>
              <a:t>(možnost komplexní formální </a:t>
            </a:r>
            <a:r>
              <a:rPr lang="cs-CZ" dirty="0"/>
              <a:t>kontroly </a:t>
            </a:r>
            <a:r>
              <a:rPr lang="cs-CZ" dirty="0" smtClean="0"/>
              <a:t>ŠVP díky funkcionalitám systému)</a:t>
            </a:r>
            <a:endParaRPr lang="cs-CZ" dirty="0"/>
          </a:p>
          <a:p>
            <a:pPr lvl="0" algn="just">
              <a:buClr>
                <a:schemeClr val="tx2"/>
              </a:buClr>
              <a:buBlip>
                <a:blip r:embed="rId2"/>
              </a:buBlip>
            </a:pPr>
            <a:r>
              <a:rPr lang="cs-CZ" dirty="0"/>
              <a:t>Automatizovaná kontrola vnitřních vazeb ŠVP</a:t>
            </a:r>
          </a:p>
          <a:p>
            <a:pPr lvl="0" algn="just">
              <a:buClr>
                <a:schemeClr val="tx2"/>
              </a:buClr>
              <a:buBlip>
                <a:blip r:embed="rId2"/>
              </a:buBlip>
            </a:pPr>
            <a:r>
              <a:rPr lang="cs-CZ" dirty="0"/>
              <a:t>Automatizovaná kontrola souladu RVP a </a:t>
            </a:r>
            <a:r>
              <a:rPr lang="cs-CZ" dirty="0" smtClean="0"/>
              <a:t>ŠVP</a:t>
            </a:r>
          </a:p>
          <a:p>
            <a:pPr lvl="0" algn="just">
              <a:buClr>
                <a:schemeClr val="tx2"/>
              </a:buClr>
              <a:buBlip>
                <a:blip r:embed="rId2"/>
              </a:buBlip>
            </a:pPr>
            <a:r>
              <a:rPr lang="cs-CZ" dirty="0" smtClean="0"/>
              <a:t>Automatizovaná </a:t>
            </a:r>
            <a:r>
              <a:rPr lang="cs-CZ" dirty="0"/>
              <a:t>vazba na aktualizace </a:t>
            </a:r>
            <a:r>
              <a:rPr lang="cs-CZ" dirty="0" smtClean="0"/>
              <a:t>RVP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11655" y="764704"/>
            <a:ext cx="7920691" cy="936104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solidFill>
                  <a:srgbClr val="C60C30"/>
                </a:solidFill>
              </a:rPr>
              <a:t>Proč InspIS ŠVP</a:t>
            </a:r>
            <a:endParaRPr lang="cs-CZ" sz="3200" dirty="0">
              <a:solidFill>
                <a:srgbClr val="C60C30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22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492896"/>
            <a:ext cx="6048375" cy="273367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735040" y="3922599"/>
            <a:ext cx="1368225" cy="256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07519" y="680656"/>
            <a:ext cx="8928963" cy="119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 smtClean="0">
                <a:solidFill>
                  <a:srgbClr val="C60C30"/>
                </a:solidFill>
              </a:rPr>
              <a:t>Výběr oblastí a oborů k předmětu a jejich časové dotace - 3</a:t>
            </a:r>
            <a:endParaRPr lang="cs-CZ" sz="2800" dirty="0">
              <a:solidFill>
                <a:srgbClr val="C60C30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97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132856"/>
            <a:ext cx="5495925" cy="398145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231404" y="5759537"/>
            <a:ext cx="700636" cy="256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107519" y="680656"/>
            <a:ext cx="8928963" cy="1196315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>
                <a:solidFill>
                  <a:srgbClr val="C60C30"/>
                </a:solidFill>
              </a:rPr>
              <a:t>Výběr oblastí a oborů k předmětu a jejich časové dotace - 4</a:t>
            </a:r>
            <a:endParaRPr lang="cs-CZ" sz="2800" dirty="0">
              <a:solidFill>
                <a:srgbClr val="C60C30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564904"/>
            <a:ext cx="6038850" cy="273367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802285" y="4156532"/>
            <a:ext cx="1598562" cy="256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07519" y="680656"/>
            <a:ext cx="8928963" cy="119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 smtClean="0">
                <a:solidFill>
                  <a:srgbClr val="C60C30"/>
                </a:solidFill>
              </a:rPr>
              <a:t>Výběr oblastí a oborů k předmětu a jejich časové dotace - 5</a:t>
            </a:r>
            <a:endParaRPr lang="cs-CZ" sz="2800" dirty="0">
              <a:solidFill>
                <a:srgbClr val="C60C30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78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204864"/>
            <a:ext cx="4791075" cy="347662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185794" y="5368117"/>
            <a:ext cx="676372" cy="2211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107519" y="680656"/>
            <a:ext cx="8928963" cy="1196315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>
                <a:solidFill>
                  <a:srgbClr val="C60C30"/>
                </a:solidFill>
              </a:rPr>
              <a:t>Výběr oblastí a oborů k předmětu a jejich časové dotace - 6</a:t>
            </a:r>
            <a:endParaRPr lang="cs-CZ" sz="2800" dirty="0">
              <a:solidFill>
                <a:srgbClr val="C60C30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9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636912"/>
            <a:ext cx="6019800" cy="272415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107585" y="4995302"/>
            <a:ext cx="665112" cy="2338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107519" y="680656"/>
            <a:ext cx="8928963" cy="1196315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>
                <a:solidFill>
                  <a:srgbClr val="C60C30"/>
                </a:solidFill>
              </a:rPr>
              <a:t>Výběr oblastí a oborů k předmětu a jejich časové dotace - 7</a:t>
            </a:r>
            <a:endParaRPr lang="cs-CZ" sz="2800" dirty="0">
              <a:solidFill>
                <a:srgbClr val="C60C30"/>
              </a:solidFill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245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2" y="2276872"/>
            <a:ext cx="9035257" cy="343376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051530" y="4874851"/>
            <a:ext cx="293840" cy="25603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856960" y="5256351"/>
            <a:ext cx="3028045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Editace časových dotací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107519" y="680656"/>
            <a:ext cx="8928963" cy="1196315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>
                <a:solidFill>
                  <a:srgbClr val="C60C30"/>
                </a:solidFill>
              </a:rPr>
              <a:t>Výběr oblastí a oborů k předmětu a jejich časové dotace - 8</a:t>
            </a:r>
            <a:endParaRPr lang="cs-CZ" sz="2800" dirty="0">
              <a:solidFill>
                <a:srgbClr val="C60C30"/>
              </a:solidFill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962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3792" y="759461"/>
            <a:ext cx="8316416" cy="842574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Zadání nového volitelného předmětu - 1</a:t>
            </a:r>
            <a:endParaRPr lang="cs-CZ" dirty="0">
              <a:solidFill>
                <a:srgbClr val="C60C3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627147"/>
            <a:ext cx="6298084" cy="495262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220072" y="3956192"/>
            <a:ext cx="897482" cy="1928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211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91" y="3284984"/>
            <a:ext cx="7776863" cy="345060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584" y="1764137"/>
            <a:ext cx="2733675" cy="1285875"/>
          </a:xfrm>
          <a:prstGeom prst="rect">
            <a:avLst/>
          </a:prstGeom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73533" y="728931"/>
            <a:ext cx="8196934" cy="842575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Zadání nového volitelného předmětu - 2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943246" y="2779912"/>
            <a:ext cx="638175" cy="256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2123728" y="5968974"/>
            <a:ext cx="1737614" cy="2683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253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968723"/>
            <a:ext cx="6218372" cy="175319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/>
          <a:srcRect t="3217"/>
          <a:stretch/>
        </p:blipFill>
        <p:spPr>
          <a:xfrm>
            <a:off x="3055173" y="1794737"/>
            <a:ext cx="3048000" cy="1170767"/>
          </a:xfrm>
          <a:prstGeom prst="rect">
            <a:avLst/>
          </a:prstGeom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661168" y="776698"/>
            <a:ext cx="8484966" cy="842576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Zadání nového volitelného předmětu - 3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716016" y="2418680"/>
            <a:ext cx="1042950" cy="2182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851919" y="6381328"/>
            <a:ext cx="660915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3140968"/>
            <a:ext cx="6218372" cy="151578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6103173" y="4077072"/>
            <a:ext cx="1133124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402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2704" y="764704"/>
            <a:ext cx="7398592" cy="822100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C60C30"/>
                </a:solidFill>
              </a:rPr>
              <a:t>K</a:t>
            </a:r>
            <a:r>
              <a:rPr lang="cs-CZ" dirty="0" smtClean="0">
                <a:solidFill>
                  <a:srgbClr val="C60C30"/>
                </a:solidFill>
              </a:rPr>
              <a:t>ontrola naplnění požadavků - 1 </a:t>
            </a:r>
            <a:endParaRPr lang="cs-CZ" dirty="0">
              <a:solidFill>
                <a:srgbClr val="C60C3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6872"/>
            <a:ext cx="9035257" cy="343376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858830" y="5157192"/>
            <a:ext cx="3201540" cy="256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620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467544" y="1700809"/>
            <a:ext cx="8208912" cy="5040559"/>
          </a:xfrm>
        </p:spPr>
        <p:txBody>
          <a:bodyPr/>
          <a:lstStyle/>
          <a:p>
            <a:r>
              <a:rPr lang="cs-CZ" b="1" dirty="0">
                <a:hlinkClick r:id="rId2"/>
              </a:rPr>
              <a:t>InspIS DATA – modul pro elektronický sběr dat</a:t>
            </a:r>
            <a:r>
              <a:rPr lang="cs-CZ" b="1" dirty="0"/>
              <a:t> </a:t>
            </a:r>
            <a:r>
              <a:rPr lang="cs-CZ" dirty="0"/>
              <a:t>je hlavním informačním systémem ČŠI pro sběr a vyhodnocení dat nejen z inspekční a kontrolní činnosti. Pomocí </a:t>
            </a:r>
            <a:r>
              <a:rPr lang="cs-CZ" dirty="0" smtClean="0"/>
              <a:t>systému </a:t>
            </a:r>
            <a:r>
              <a:rPr lang="cs-CZ" dirty="0" smtClean="0"/>
              <a:t>jsou </a:t>
            </a:r>
            <a:r>
              <a:rPr lang="cs-CZ" dirty="0"/>
              <a:t>realizována také inspekční elektronická zjišťování </a:t>
            </a:r>
            <a:r>
              <a:rPr lang="cs-CZ" dirty="0" smtClean="0"/>
              <a:t>(INEZ) a </a:t>
            </a:r>
            <a:r>
              <a:rPr lang="cs-CZ" dirty="0"/>
              <a:t>další </a:t>
            </a:r>
            <a:r>
              <a:rPr lang="cs-CZ" dirty="0" smtClean="0"/>
              <a:t>agendy.</a:t>
            </a:r>
          </a:p>
          <a:p>
            <a:r>
              <a:rPr lang="cs-CZ" dirty="0" smtClean="0"/>
              <a:t>Zahrnuje formuláře pro </a:t>
            </a:r>
            <a:r>
              <a:rPr lang="cs-CZ" dirty="0" smtClean="0">
                <a:hlinkClick r:id="rId3"/>
              </a:rPr>
              <a:t>záznamy úrazů</a:t>
            </a:r>
            <a:r>
              <a:rPr lang="cs-CZ" dirty="0" smtClean="0"/>
              <a:t>, </a:t>
            </a:r>
            <a:r>
              <a:rPr lang="cs-CZ" dirty="0" smtClean="0">
                <a:hlinkClick r:id="rId4"/>
              </a:rPr>
              <a:t>INEZ</a:t>
            </a:r>
            <a:r>
              <a:rPr lang="cs-CZ" dirty="0" smtClean="0"/>
              <a:t>.</a:t>
            </a:r>
          </a:p>
          <a:p>
            <a:r>
              <a:rPr lang="cs-CZ" b="1" dirty="0" smtClean="0">
                <a:hlinkClick r:id="rId2"/>
              </a:rPr>
              <a:t>https</a:t>
            </a:r>
            <a:r>
              <a:rPr lang="cs-CZ" b="1" dirty="0">
                <a:hlinkClick r:id="rId2"/>
              </a:rPr>
              <a:t>://inspis.csicr.cz/</a:t>
            </a:r>
            <a:endParaRPr lang="cs-CZ" b="1" dirty="0"/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</a:pPr>
            <a:r>
              <a:rPr lang="cs-CZ" sz="3200" dirty="0">
                <a:solidFill>
                  <a:srgbClr val="C60C30"/>
                </a:solidFill>
                <a:latin typeface="+mj-lt"/>
                <a:ea typeface="+mj-ea"/>
                <a:cs typeface="+mj-cs"/>
              </a:rPr>
              <a:t>Představení </a:t>
            </a:r>
            <a:r>
              <a:rPr lang="cs-CZ" sz="3200" dirty="0" smtClean="0">
                <a:solidFill>
                  <a:srgbClr val="C60C30"/>
                </a:solidFill>
                <a:latin typeface="+mj-lt"/>
                <a:ea typeface="+mj-ea"/>
                <a:cs typeface="+mj-cs"/>
              </a:rPr>
              <a:t>dalších systémů rodiny </a:t>
            </a:r>
            <a:r>
              <a:rPr lang="cs-CZ" sz="3200" dirty="0">
                <a:solidFill>
                  <a:srgbClr val="C60C30"/>
                </a:solidFill>
                <a:latin typeface="+mj-lt"/>
                <a:ea typeface="+mj-ea"/>
                <a:cs typeface="+mj-cs"/>
              </a:rPr>
              <a:t>InspIS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70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0696" y="820549"/>
            <a:ext cx="7542608" cy="822095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C60C30"/>
                </a:solidFill>
              </a:rPr>
              <a:t>K</a:t>
            </a:r>
            <a:r>
              <a:rPr lang="cs-CZ" dirty="0" smtClean="0">
                <a:solidFill>
                  <a:srgbClr val="C60C30"/>
                </a:solidFill>
              </a:rPr>
              <a:t>ontrola naplnění požadavků - 2 </a:t>
            </a:r>
            <a:endParaRPr lang="cs-CZ" dirty="0">
              <a:solidFill>
                <a:srgbClr val="C60C3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924944"/>
            <a:ext cx="8591550" cy="206692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91309" y="3996507"/>
            <a:ext cx="7913636" cy="2655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312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6306" y="836712"/>
            <a:ext cx="7931389" cy="83483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Poznámky k učebnímu plánu - 1</a:t>
            </a:r>
            <a:endParaRPr lang="cs-CZ" dirty="0">
              <a:solidFill>
                <a:srgbClr val="C60C3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b="3376"/>
          <a:stretch/>
        </p:blipFill>
        <p:spPr>
          <a:xfrm>
            <a:off x="71436" y="1671542"/>
            <a:ext cx="9072564" cy="33507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t="8002"/>
          <a:stretch/>
        </p:blipFill>
        <p:spPr>
          <a:xfrm>
            <a:off x="71437" y="5008416"/>
            <a:ext cx="9072564" cy="158893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703591" y="5445223"/>
            <a:ext cx="440409" cy="4770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0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9838" y="850743"/>
            <a:ext cx="7944324" cy="84187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       Poznámky k učebnímu plánu - 2</a:t>
            </a:r>
            <a:endParaRPr lang="cs-CZ" dirty="0">
              <a:solidFill>
                <a:srgbClr val="C60C3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996952"/>
            <a:ext cx="8817502" cy="200025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673790" y="3521779"/>
            <a:ext cx="323224" cy="34077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970780" y="3151696"/>
            <a:ext cx="460922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Zadávaný text je automaticky ukládán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458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0944" y="692696"/>
            <a:ext cx="7222113" cy="85593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Přehled využití týdnů - 1</a:t>
            </a:r>
            <a:endParaRPr lang="cs-CZ" dirty="0">
              <a:solidFill>
                <a:srgbClr val="C60C3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b="3376"/>
          <a:stretch/>
        </p:blipFill>
        <p:spPr>
          <a:xfrm>
            <a:off x="323528" y="1628800"/>
            <a:ext cx="8477986" cy="33113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t="8002"/>
          <a:stretch/>
        </p:blipFill>
        <p:spPr>
          <a:xfrm>
            <a:off x="323528" y="4940193"/>
            <a:ext cx="8477986" cy="167546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411772" y="6149751"/>
            <a:ext cx="411546" cy="4117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59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9838" y="674086"/>
            <a:ext cx="7944324" cy="84187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    Přehled využití týdnů - 2</a:t>
            </a:r>
            <a:endParaRPr lang="cs-CZ" dirty="0">
              <a:solidFill>
                <a:srgbClr val="C60C3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50" y="1556792"/>
            <a:ext cx="7956376" cy="146431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932041" y="2780929"/>
            <a:ext cx="792087" cy="2208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138" y="3188759"/>
            <a:ext cx="3292586" cy="3402621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3707904" y="6309320"/>
            <a:ext cx="562527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21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780928"/>
            <a:ext cx="7261644" cy="1999283"/>
          </a:xfrm>
          <a:prstGeom prst="rect">
            <a:avLst/>
          </a:prstGeo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960944" y="764704"/>
            <a:ext cx="7222113" cy="77387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   Přehled využití týdnů - 3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423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54" y="1815817"/>
            <a:ext cx="7642472" cy="1424008"/>
          </a:xfrm>
          <a:prstGeom prst="rect">
            <a:avLst/>
          </a:prstGeo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527727" y="748834"/>
            <a:ext cx="8088546" cy="83483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Strategie naplňování kompetencí - 1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977249" y="2376420"/>
            <a:ext cx="413878" cy="4806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72" y="3471978"/>
            <a:ext cx="7638254" cy="114209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887" y="4701802"/>
            <a:ext cx="2361233" cy="207156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7308304" y="4221088"/>
            <a:ext cx="1008112" cy="1440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923929" y="6453336"/>
            <a:ext cx="504056" cy="232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734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02622" y="764704"/>
            <a:ext cx="8738756" cy="82076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Strategie naplňování kompetencí - 2</a:t>
            </a:r>
            <a:endParaRPr lang="cs-CZ" dirty="0">
              <a:solidFill>
                <a:srgbClr val="C60C30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2204864"/>
            <a:ext cx="7867650" cy="3533775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892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4567" y="764704"/>
            <a:ext cx="6554867" cy="828466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Charakteristika předmětu - 1</a:t>
            </a:r>
            <a:endParaRPr lang="cs-CZ" dirty="0">
              <a:solidFill>
                <a:srgbClr val="C60C3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9" y="2132856"/>
            <a:ext cx="8949457" cy="343376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313612" y="4719017"/>
            <a:ext cx="763046" cy="2888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277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1181" y="764704"/>
            <a:ext cx="6341639" cy="750636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Charakteristika předmětu - 2</a:t>
            </a:r>
            <a:endParaRPr lang="cs-CZ" dirty="0">
              <a:solidFill>
                <a:srgbClr val="C60C3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764" y="1628800"/>
            <a:ext cx="7559276" cy="508208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7557861" y="2492896"/>
            <a:ext cx="470523" cy="23455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131840" y="2420888"/>
            <a:ext cx="4176464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Uvolnění místa pro zadání kompetencí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34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467544" y="1700809"/>
            <a:ext cx="8208912" cy="5040559"/>
          </a:xfrm>
        </p:spPr>
        <p:txBody>
          <a:bodyPr/>
          <a:lstStyle/>
          <a:p>
            <a:r>
              <a:rPr lang="cs-CZ" b="1" dirty="0" smtClean="0">
                <a:hlinkClick r:id="rId2"/>
              </a:rPr>
              <a:t>InspIS</a:t>
            </a:r>
            <a:r>
              <a:rPr lang="cs-CZ" dirty="0" smtClean="0">
                <a:hlinkClick r:id="rId2"/>
              </a:rPr>
              <a:t> </a:t>
            </a:r>
            <a:r>
              <a:rPr lang="cs-CZ" b="1" dirty="0">
                <a:hlinkClick r:id="rId2"/>
              </a:rPr>
              <a:t>SET– modul školní testování</a:t>
            </a:r>
            <a:r>
              <a:rPr lang="cs-CZ" b="1" dirty="0"/>
              <a:t> </a:t>
            </a:r>
            <a:r>
              <a:rPr lang="cs-CZ" dirty="0" smtClean="0"/>
              <a:t>navazuje </a:t>
            </a:r>
            <a:r>
              <a:rPr lang="cs-CZ" dirty="0"/>
              <a:t>na systém pro národní zjišťování výsledků vzdělávání </a:t>
            </a:r>
            <a:r>
              <a:rPr lang="cs-CZ" dirty="0" smtClean="0"/>
              <a:t>žáků. Aplikace je k dispozici školám.</a:t>
            </a:r>
          </a:p>
          <a:p>
            <a:r>
              <a:rPr lang="cs-CZ" dirty="0" smtClean="0"/>
              <a:t>Systém </a:t>
            </a:r>
            <a:r>
              <a:rPr lang="cs-CZ" dirty="0"/>
              <a:t>je možné využít pro testování přímo v hodinách při výuce i pro domácí přípravu. </a:t>
            </a:r>
            <a:r>
              <a:rPr lang="cs-CZ" dirty="0" smtClean="0"/>
              <a:t>Umožňuje </a:t>
            </a:r>
            <a:r>
              <a:rPr lang="cs-CZ" dirty="0"/>
              <a:t>školám, žákům i rodičům získávat dle vlastního uvážení zpětnou vazbu o jimi dosažené úrovni znalostí a </a:t>
            </a:r>
            <a:r>
              <a:rPr lang="cs-CZ" dirty="0" smtClean="0"/>
              <a:t>dovedností.</a:t>
            </a:r>
          </a:p>
          <a:p>
            <a:r>
              <a:rPr lang="cs-CZ" b="1" dirty="0">
                <a:hlinkClick r:id="rId2"/>
              </a:rPr>
              <a:t>https://set.csicr.cz</a:t>
            </a:r>
            <a:r>
              <a:rPr lang="cs-CZ" b="1" dirty="0" smtClean="0">
                <a:hlinkClick r:id="rId2"/>
              </a:rPr>
              <a:t>/</a:t>
            </a:r>
            <a:endParaRPr lang="cs-CZ" b="1" dirty="0" smtClean="0"/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</a:pPr>
            <a:r>
              <a:rPr lang="cs-CZ" sz="3200" dirty="0">
                <a:solidFill>
                  <a:srgbClr val="C60C30"/>
                </a:solidFill>
                <a:latin typeface="+mj-lt"/>
                <a:ea typeface="+mj-ea"/>
                <a:cs typeface="+mj-cs"/>
              </a:rPr>
              <a:t>Představení </a:t>
            </a:r>
            <a:r>
              <a:rPr lang="cs-CZ" sz="3200" dirty="0" smtClean="0">
                <a:solidFill>
                  <a:srgbClr val="C60C30"/>
                </a:solidFill>
                <a:latin typeface="+mj-lt"/>
                <a:ea typeface="+mj-ea"/>
                <a:cs typeface="+mj-cs"/>
              </a:rPr>
              <a:t>dalších systémů rodiny </a:t>
            </a:r>
            <a:r>
              <a:rPr lang="cs-CZ" sz="3200" dirty="0">
                <a:solidFill>
                  <a:srgbClr val="C60C30"/>
                </a:solidFill>
                <a:latin typeface="+mj-lt"/>
                <a:ea typeface="+mj-ea"/>
                <a:cs typeface="+mj-cs"/>
              </a:rPr>
              <a:t>InspIS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058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080" y="764704"/>
            <a:ext cx="8717840" cy="936103"/>
          </a:xfrm>
        </p:spPr>
        <p:txBody>
          <a:bodyPr>
            <a:no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Kompetence a Výchovné a </a:t>
            </a:r>
            <a:r>
              <a:rPr lang="cs-CZ" dirty="0">
                <a:solidFill>
                  <a:srgbClr val="C60C30"/>
                </a:solidFill>
              </a:rPr>
              <a:t>vzdělávací </a:t>
            </a:r>
            <a:r>
              <a:rPr lang="cs-CZ" dirty="0" smtClean="0">
                <a:solidFill>
                  <a:srgbClr val="C60C30"/>
                </a:solidFill>
              </a:rPr>
              <a:t>strategie </a:t>
            </a:r>
            <a:br>
              <a:rPr lang="cs-CZ" dirty="0" smtClean="0">
                <a:solidFill>
                  <a:srgbClr val="C60C30"/>
                </a:solidFill>
              </a:rPr>
            </a:br>
            <a:r>
              <a:rPr lang="cs-CZ" dirty="0" smtClean="0">
                <a:solidFill>
                  <a:srgbClr val="C60C30"/>
                </a:solidFill>
              </a:rPr>
              <a:t>k předmětu - 1</a:t>
            </a:r>
            <a:endParaRPr lang="cs-CZ" dirty="0">
              <a:solidFill>
                <a:srgbClr val="C60C3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17" y="2254536"/>
            <a:ext cx="8477250" cy="20478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653136"/>
            <a:ext cx="8429625" cy="178117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668344" y="3717032"/>
            <a:ext cx="867038" cy="2288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306487" y="5877272"/>
            <a:ext cx="1228895" cy="2264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583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057" y="764704"/>
            <a:ext cx="8073887" cy="960525"/>
          </a:xfrm>
        </p:spPr>
        <p:txBody>
          <a:bodyPr>
            <a:noAutofit/>
          </a:bodyPr>
          <a:lstStyle/>
          <a:p>
            <a:pPr algn="ctr"/>
            <a:r>
              <a:rPr lang="cs-CZ" dirty="0">
                <a:solidFill>
                  <a:srgbClr val="C60C30"/>
                </a:solidFill>
              </a:rPr>
              <a:t>Kompetence a Výchovné a </a:t>
            </a:r>
            <a:r>
              <a:rPr lang="cs-CZ" dirty="0" smtClean="0">
                <a:solidFill>
                  <a:srgbClr val="C60C30"/>
                </a:solidFill>
              </a:rPr>
              <a:t>vzdělávací</a:t>
            </a:r>
            <a:r>
              <a:rPr lang="cs-CZ" dirty="0">
                <a:solidFill>
                  <a:srgbClr val="C60C30"/>
                </a:solidFill>
              </a:rPr>
              <a:t> </a:t>
            </a:r>
            <a:r>
              <a:rPr lang="cs-CZ" dirty="0" smtClean="0">
                <a:solidFill>
                  <a:srgbClr val="C60C30"/>
                </a:solidFill>
              </a:rPr>
              <a:t>strategie k </a:t>
            </a:r>
            <a:r>
              <a:rPr lang="cs-CZ" dirty="0">
                <a:solidFill>
                  <a:srgbClr val="C60C30"/>
                </a:solidFill>
              </a:rPr>
              <a:t>předmětu - </a:t>
            </a:r>
            <a:r>
              <a:rPr lang="cs-CZ" dirty="0" smtClean="0">
                <a:solidFill>
                  <a:srgbClr val="C60C30"/>
                </a:solidFill>
              </a:rPr>
              <a:t>2</a:t>
            </a:r>
            <a:endParaRPr lang="cs-CZ" dirty="0">
              <a:solidFill>
                <a:srgbClr val="C60C3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1916832"/>
            <a:ext cx="2304256" cy="204339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930" y="4077072"/>
            <a:ext cx="7198141" cy="261437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067944" y="3667154"/>
            <a:ext cx="451342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753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8895" y="764704"/>
            <a:ext cx="7686210" cy="805555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Přechod na ročník daného předmětu</a:t>
            </a:r>
            <a:endParaRPr lang="cs-CZ" dirty="0">
              <a:solidFill>
                <a:srgbClr val="C60C3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420888"/>
            <a:ext cx="8448675" cy="287655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860626" y="2969522"/>
            <a:ext cx="714061" cy="2259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14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764" y="836712"/>
            <a:ext cx="8820472" cy="839711"/>
          </a:xfrm>
        </p:spPr>
        <p:txBody>
          <a:bodyPr>
            <a:no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Výběr kompetencí naplňovaných v daném ročníku</a:t>
            </a:r>
            <a:endParaRPr lang="cs-CZ" dirty="0">
              <a:solidFill>
                <a:srgbClr val="C60C3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031" y="2919940"/>
            <a:ext cx="5592270" cy="163676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851920" y="4005065"/>
            <a:ext cx="28803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931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08912" cy="755877"/>
          </a:xfrm>
        </p:spPr>
        <p:txBody>
          <a:bodyPr>
            <a:no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Průřezová témata a Tematické okruhy - 1</a:t>
            </a:r>
            <a:endParaRPr lang="cs-CZ" dirty="0">
              <a:solidFill>
                <a:srgbClr val="C60C3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81" y="2276872"/>
            <a:ext cx="8105775" cy="21621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89" y="4945363"/>
            <a:ext cx="7953375" cy="8001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7740352" y="4149080"/>
            <a:ext cx="868112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80280" y="5445224"/>
            <a:ext cx="14434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040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97" y="4653136"/>
            <a:ext cx="8001000" cy="1419225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15516" y="770206"/>
            <a:ext cx="8712968" cy="755877"/>
          </a:xfrm>
        </p:spPr>
        <p:txBody>
          <a:bodyPr>
            <a:no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Průřezová témata a Tematické okruhy - 2</a:t>
            </a:r>
            <a:endParaRPr lang="cs-CZ" dirty="0">
              <a:solidFill>
                <a:srgbClr val="C60C3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372" y="3708322"/>
            <a:ext cx="4895850" cy="6477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372" y="1831935"/>
            <a:ext cx="4905375" cy="180022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23928" y="4127263"/>
            <a:ext cx="576064" cy="2287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245020" y="2392735"/>
            <a:ext cx="267913" cy="2663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245020" y="3270754"/>
            <a:ext cx="267913" cy="2663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745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3204" y="764704"/>
            <a:ext cx="8557592" cy="768096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Vazby výstupů RVP</a:t>
            </a:r>
            <a:r>
              <a:rPr lang="cs-CZ" dirty="0">
                <a:solidFill>
                  <a:srgbClr val="C60C30"/>
                </a:solidFill>
              </a:rPr>
              <a:t>, </a:t>
            </a:r>
            <a:r>
              <a:rPr lang="cs-CZ" dirty="0" smtClean="0">
                <a:solidFill>
                  <a:srgbClr val="C60C30"/>
                </a:solidFill>
              </a:rPr>
              <a:t>výstupů ŠVP a učiva - 1</a:t>
            </a:r>
            <a:endParaRPr lang="cs-CZ" dirty="0">
              <a:solidFill>
                <a:srgbClr val="C60C3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44824"/>
            <a:ext cx="8753475" cy="45339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203849" y="5803414"/>
            <a:ext cx="1296144" cy="2582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026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" y="1702711"/>
            <a:ext cx="8967216" cy="473671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200" y="764704"/>
            <a:ext cx="8629600" cy="768096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Vazby výstupů RVP</a:t>
            </a:r>
            <a:r>
              <a:rPr lang="cs-CZ" dirty="0">
                <a:solidFill>
                  <a:srgbClr val="C60C30"/>
                </a:solidFill>
              </a:rPr>
              <a:t>, </a:t>
            </a:r>
            <a:r>
              <a:rPr lang="cs-CZ" dirty="0" smtClean="0">
                <a:solidFill>
                  <a:srgbClr val="C60C30"/>
                </a:solidFill>
              </a:rPr>
              <a:t>výstupů ŠVP a učiva - 2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191696" y="6132363"/>
            <a:ext cx="1497123" cy="2582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311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5" y="1765763"/>
            <a:ext cx="9054430" cy="44380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9208" y="694547"/>
            <a:ext cx="8485584" cy="83671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Vazby výstupů RVP</a:t>
            </a:r>
            <a:r>
              <a:rPr lang="cs-CZ" dirty="0">
                <a:solidFill>
                  <a:srgbClr val="C60C30"/>
                </a:solidFill>
              </a:rPr>
              <a:t>, </a:t>
            </a:r>
            <a:r>
              <a:rPr lang="cs-CZ" dirty="0" smtClean="0">
                <a:solidFill>
                  <a:srgbClr val="C60C30"/>
                </a:solidFill>
              </a:rPr>
              <a:t>výstupů ŠVP a učiva - 3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228183" y="5589240"/>
            <a:ext cx="864097" cy="2582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536630" y="2426354"/>
            <a:ext cx="260106" cy="24378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182084" y="2420845"/>
            <a:ext cx="2067347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Editace položky, změna pořadí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719510" y="3322999"/>
            <a:ext cx="260106" cy="24378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6182084" y="3317490"/>
            <a:ext cx="2067347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Smazání položky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365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4" y="1772816"/>
            <a:ext cx="8982075" cy="471785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731" y="707570"/>
            <a:ext cx="8968538" cy="768096"/>
          </a:xfrm>
        </p:spPr>
        <p:txBody>
          <a:bodyPr>
            <a:no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Vazby </a:t>
            </a:r>
            <a:r>
              <a:rPr lang="cs-CZ" dirty="0">
                <a:solidFill>
                  <a:srgbClr val="C60C30"/>
                </a:solidFill>
              </a:rPr>
              <a:t>výstupů RVP, výstupů ŠVP a </a:t>
            </a:r>
            <a:r>
              <a:rPr lang="cs-CZ" dirty="0" smtClean="0">
                <a:solidFill>
                  <a:srgbClr val="C60C30"/>
                </a:solidFill>
              </a:rPr>
              <a:t>učiva - 4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177117" y="6237312"/>
            <a:ext cx="1497123" cy="2289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36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b="1" dirty="0" smtClean="0">
                <a:hlinkClick r:id="rId2"/>
              </a:rPr>
              <a:t>InspIS </a:t>
            </a:r>
            <a:r>
              <a:rPr lang="cs-CZ" b="1" dirty="0">
                <a:hlinkClick r:id="rId2"/>
              </a:rPr>
              <a:t>SET– e-learning </a:t>
            </a:r>
            <a:r>
              <a:rPr lang="cs-CZ" b="1" dirty="0"/>
              <a:t>v modulu školního testování</a:t>
            </a:r>
            <a:r>
              <a:rPr lang="cs-CZ" dirty="0"/>
              <a:t> je platforma pro distanční formu vzdělávání s návazností na školní testování. </a:t>
            </a:r>
            <a:r>
              <a:rPr lang="cs-CZ" dirty="0" smtClean="0"/>
              <a:t>Umožňuje </a:t>
            </a:r>
            <a:r>
              <a:rPr lang="cs-CZ" dirty="0"/>
              <a:t>všem pedagogickým pracovníkům školy vzdělávat žáky distanční formou, využívat sdílené elektronické knihovny, zadávat domácí úkoly s kontrolními </a:t>
            </a:r>
            <a:r>
              <a:rPr lang="cs-CZ" dirty="0" smtClean="0"/>
              <a:t>testy.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>
                <a:hlinkClick r:id="rId2"/>
              </a:rPr>
              <a:t>https://set.csicr.cz</a:t>
            </a:r>
            <a:r>
              <a:rPr lang="cs-CZ" b="1" dirty="0" smtClean="0">
                <a:hlinkClick r:id="rId2"/>
              </a:rPr>
              <a:t>/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</a:pPr>
            <a:r>
              <a:rPr lang="cs-CZ" sz="3200" dirty="0">
                <a:solidFill>
                  <a:srgbClr val="C60C30"/>
                </a:solidFill>
                <a:latin typeface="+mj-lt"/>
                <a:ea typeface="+mj-ea"/>
                <a:cs typeface="+mj-cs"/>
              </a:rPr>
              <a:t>Představení </a:t>
            </a:r>
            <a:r>
              <a:rPr lang="cs-CZ" sz="3200" dirty="0" smtClean="0">
                <a:solidFill>
                  <a:srgbClr val="C60C30"/>
                </a:solidFill>
                <a:latin typeface="+mj-lt"/>
                <a:ea typeface="+mj-ea"/>
                <a:cs typeface="+mj-cs"/>
              </a:rPr>
              <a:t>dalších systémů </a:t>
            </a:r>
            <a:r>
              <a:rPr lang="cs-CZ" sz="3200" dirty="0">
                <a:solidFill>
                  <a:srgbClr val="C60C30"/>
                </a:solidFill>
                <a:latin typeface="+mj-lt"/>
                <a:ea typeface="+mj-ea"/>
                <a:cs typeface="+mj-cs"/>
              </a:rPr>
              <a:t>rodiny InspIS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530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212" y="764704"/>
            <a:ext cx="8413576" cy="768096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C60C30"/>
                </a:solidFill>
              </a:rPr>
              <a:t> Vazby výstupů RVP, výstupů ŠVP a učiva - </a:t>
            </a:r>
            <a:r>
              <a:rPr lang="cs-CZ" dirty="0" smtClean="0">
                <a:solidFill>
                  <a:srgbClr val="C60C30"/>
                </a:solidFill>
              </a:rPr>
              <a:t>5</a:t>
            </a:r>
            <a:endParaRPr lang="cs-CZ" dirty="0">
              <a:solidFill>
                <a:srgbClr val="C60C3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1844824"/>
            <a:ext cx="9096375" cy="4448175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58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228" y="734942"/>
            <a:ext cx="8125544" cy="836712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C60C30"/>
                </a:solidFill>
              </a:rPr>
              <a:t> Vazby výstupů RVP, výstupů ŠVP a učiva - </a:t>
            </a:r>
            <a:r>
              <a:rPr lang="cs-CZ" dirty="0" smtClean="0">
                <a:solidFill>
                  <a:srgbClr val="C60C30"/>
                </a:solidFill>
              </a:rPr>
              <a:t>6</a:t>
            </a:r>
            <a:endParaRPr lang="cs-CZ" dirty="0">
              <a:solidFill>
                <a:srgbClr val="C60C3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0" y="1916832"/>
            <a:ext cx="9058275" cy="442912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887261" y="3883442"/>
            <a:ext cx="309650" cy="2916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740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1196" y="741300"/>
            <a:ext cx="8701608" cy="83671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Vazby </a:t>
            </a:r>
            <a:r>
              <a:rPr lang="cs-CZ" dirty="0">
                <a:solidFill>
                  <a:srgbClr val="C60C30"/>
                </a:solidFill>
              </a:rPr>
              <a:t>výstupů RVP, výstupů ŠVP a učiva - </a:t>
            </a:r>
            <a:r>
              <a:rPr lang="cs-CZ" dirty="0" smtClean="0">
                <a:solidFill>
                  <a:srgbClr val="C60C30"/>
                </a:solidFill>
              </a:rPr>
              <a:t>7</a:t>
            </a:r>
            <a:endParaRPr lang="cs-CZ" dirty="0">
              <a:solidFill>
                <a:srgbClr val="C60C3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1916832"/>
            <a:ext cx="9153525" cy="443865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5952277" y="3888204"/>
            <a:ext cx="309650" cy="2916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98422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2856"/>
            <a:ext cx="9144000" cy="41719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104422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>
                <a:solidFill>
                  <a:srgbClr val="C60C30"/>
                </a:solidFill>
              </a:rPr>
              <a:t> Vazby výstupů RVP, výstupů ŠVP a učiva - </a:t>
            </a:r>
            <a:r>
              <a:rPr lang="cs-CZ" sz="3600" dirty="0" smtClean="0">
                <a:solidFill>
                  <a:srgbClr val="C60C30"/>
                </a:solidFill>
              </a:rPr>
              <a:t>8</a:t>
            </a:r>
            <a:br>
              <a:rPr lang="cs-CZ" sz="3600" dirty="0" smtClean="0">
                <a:solidFill>
                  <a:srgbClr val="C60C30"/>
                </a:solidFill>
              </a:rPr>
            </a:br>
            <a:r>
              <a:rPr lang="cs-CZ" sz="3100" dirty="0">
                <a:solidFill>
                  <a:srgbClr val="C60C30"/>
                </a:solidFill>
              </a:rPr>
              <a:t>B</a:t>
            </a:r>
            <a:r>
              <a:rPr lang="cs-CZ" sz="3100" dirty="0" smtClean="0">
                <a:solidFill>
                  <a:srgbClr val="C60C30"/>
                </a:solidFill>
              </a:rPr>
              <a:t>arvy a indikátory v seznamech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21209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764705"/>
            <a:ext cx="7344816" cy="72008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Mezipředmětové vztahy - 1</a:t>
            </a:r>
            <a:endParaRPr lang="cs-CZ" dirty="0">
              <a:solidFill>
                <a:srgbClr val="C60C3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44824"/>
            <a:ext cx="8900160" cy="416976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36544" y="5082970"/>
            <a:ext cx="2404432" cy="2362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13666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7498" y="692697"/>
            <a:ext cx="5725705" cy="64807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Mezipředmětové vztahy - 2</a:t>
            </a:r>
            <a:endParaRPr lang="cs-CZ" dirty="0">
              <a:solidFill>
                <a:srgbClr val="C60C3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84784"/>
            <a:ext cx="7829550" cy="5172075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28087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84784"/>
            <a:ext cx="7791450" cy="51911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9048" y="664296"/>
            <a:ext cx="7525905" cy="748479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Mezipředmětové vztahy - 3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788023" y="4357715"/>
            <a:ext cx="984941" cy="2407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56526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84784"/>
            <a:ext cx="7810500" cy="52006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65132" y="673533"/>
            <a:ext cx="6013737" cy="739244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Mezipředmětové vztahy - 4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24848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84784"/>
            <a:ext cx="7800975" cy="51816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45152" y="692696"/>
            <a:ext cx="5653697" cy="68570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Mezipředmětové vztahy - 5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97934" y="4388629"/>
            <a:ext cx="386620" cy="2913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29482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65132" y="684683"/>
            <a:ext cx="6013737" cy="656085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Mezipředmětové vztahy - 6</a:t>
            </a:r>
            <a:endParaRPr lang="cs-CZ" dirty="0">
              <a:solidFill>
                <a:srgbClr val="C60C3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84784"/>
            <a:ext cx="7791450" cy="5210175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7454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23528" y="1772816"/>
            <a:ext cx="8208144" cy="4609207"/>
          </a:xfrm>
        </p:spPr>
        <p:txBody>
          <a:bodyPr/>
          <a:lstStyle/>
          <a:p>
            <a:r>
              <a:rPr lang="cs-CZ" b="1" dirty="0">
                <a:hlinkClick r:id="rId2"/>
              </a:rPr>
              <a:t>InspIS </a:t>
            </a:r>
            <a:r>
              <a:rPr lang="cs-CZ" b="1" dirty="0" smtClean="0">
                <a:hlinkClick r:id="rId2"/>
              </a:rPr>
              <a:t>Portál – </a:t>
            </a:r>
            <a:r>
              <a:rPr lang="cs-CZ" b="1" dirty="0">
                <a:hlinkClick r:id="rId2"/>
              </a:rPr>
              <a:t>portál školy</a:t>
            </a:r>
            <a:r>
              <a:rPr lang="cs-CZ" dirty="0"/>
              <a:t> je webový portál umožňující škole veřejně publikovat zvolené informace (vybavení školy, zaměření, zájmová činnost aj.), nebo rodičům vyhledávat školy dle těchto publikovaných </a:t>
            </a:r>
            <a:r>
              <a:rPr lang="cs-CZ" dirty="0" smtClean="0"/>
              <a:t>údajů.</a:t>
            </a:r>
          </a:p>
          <a:p>
            <a:r>
              <a:rPr lang="cs-CZ" dirty="0" smtClean="0"/>
              <a:t>Zahrnuje intuitivní redakční </a:t>
            </a:r>
            <a:r>
              <a:rPr lang="cs-CZ" dirty="0"/>
              <a:t>systém pro úpravy obsahu portálu </a:t>
            </a:r>
            <a:r>
              <a:rPr lang="cs-CZ" dirty="0" smtClean="0"/>
              <a:t>uživateli</a:t>
            </a:r>
            <a:r>
              <a:rPr lang="cs-CZ" dirty="0"/>
              <a:t>, včetně možnosti vytvoření vlastní webové prezentace </a:t>
            </a:r>
            <a:r>
              <a:rPr lang="cs-CZ" dirty="0" smtClean="0"/>
              <a:t>školy.</a:t>
            </a:r>
          </a:p>
          <a:p>
            <a:r>
              <a:rPr lang="cs-CZ" b="1" dirty="0">
                <a:hlinkClick r:id="rId2"/>
              </a:rPr>
              <a:t>https://portal.csicr.cz</a:t>
            </a:r>
            <a:r>
              <a:rPr lang="cs-CZ" b="1" dirty="0" smtClean="0">
                <a:hlinkClick r:id="rId2"/>
              </a:rPr>
              <a:t>/</a:t>
            </a:r>
            <a:endParaRPr lang="cs-CZ" b="1" dirty="0" smtClean="0"/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3200" dirty="0"/>
              <a:t>Představení </a:t>
            </a:r>
            <a:r>
              <a:rPr lang="cs-CZ" sz="3200" dirty="0" smtClean="0"/>
              <a:t>dalších systémů rodiny InspIS</a:t>
            </a:r>
            <a:endParaRPr lang="cs-CZ" sz="32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62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45152" y="756691"/>
            <a:ext cx="5653697" cy="728093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Mezipředmětové vztahy - 7</a:t>
            </a:r>
            <a:endParaRPr lang="cs-CZ" dirty="0">
              <a:solidFill>
                <a:srgbClr val="C60C3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56792"/>
            <a:ext cx="7810500" cy="51816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540544" y="4460637"/>
            <a:ext cx="386620" cy="2913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98046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65132" y="699359"/>
            <a:ext cx="6013737" cy="713417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Mezipředmětové vztahy - 8</a:t>
            </a:r>
            <a:endParaRPr lang="cs-CZ" dirty="0">
              <a:solidFill>
                <a:srgbClr val="C60C3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84784"/>
            <a:ext cx="7791450" cy="5191125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957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4547" y="692696"/>
            <a:ext cx="7794906" cy="801624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C60C30"/>
                </a:solidFill>
              </a:rPr>
              <a:t>P</a:t>
            </a:r>
            <a:r>
              <a:rPr lang="cs-CZ" dirty="0" smtClean="0">
                <a:solidFill>
                  <a:srgbClr val="C60C30"/>
                </a:solidFill>
              </a:rPr>
              <a:t>opisné informace – Formulář ŠVP</a:t>
            </a:r>
            <a:endParaRPr lang="cs-CZ" dirty="0">
              <a:solidFill>
                <a:srgbClr val="C60C3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132856"/>
            <a:ext cx="5210175" cy="385762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131840" y="5445224"/>
            <a:ext cx="936104" cy="2449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94591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20" y="1482536"/>
            <a:ext cx="8165161" cy="518267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161" y="660525"/>
            <a:ext cx="7317678" cy="75225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Formulář ŠVP - 1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89420" y="2780928"/>
            <a:ext cx="2134747" cy="388428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843808" y="2596262"/>
            <a:ext cx="3185922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Struktura kapitol dokumentu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08210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12776"/>
            <a:ext cx="8243646" cy="533166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5768" y="684239"/>
            <a:ext cx="7112464" cy="728537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Formulář ŠVP - 2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080097" y="2831393"/>
            <a:ext cx="5397702" cy="338437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229327" y="2255329"/>
            <a:ext cx="320142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Jednotlivá pole pro editaci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63365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84" y="1700808"/>
            <a:ext cx="8705031" cy="504403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5768" y="736497"/>
            <a:ext cx="7112464" cy="820295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Formulář ŠVP - 3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987824" y="5197172"/>
            <a:ext cx="5832648" cy="147218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788024" y="3810972"/>
            <a:ext cx="3590495" cy="124218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Pole s automaticky vytvořeným obsahem dle výše zadaných informací.  Lze jej ručně upravit (Tlačítko Upravit text)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823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7756" y="692696"/>
            <a:ext cx="7328488" cy="72008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Formulář ŠVP - 4</a:t>
            </a:r>
            <a:endParaRPr lang="cs-CZ" dirty="0">
              <a:solidFill>
                <a:srgbClr val="C60C3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412776"/>
            <a:ext cx="6276975" cy="16573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5" y="3236813"/>
            <a:ext cx="6276975" cy="275272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/>
          <a:srcRect b="45511"/>
          <a:stretch/>
        </p:blipFill>
        <p:spPr>
          <a:xfrm>
            <a:off x="1648709" y="6123751"/>
            <a:ext cx="5943600" cy="617617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1654536" y="2549681"/>
            <a:ext cx="1084850" cy="302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82249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54" y="2636912"/>
            <a:ext cx="9020175" cy="27432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736" y="711477"/>
            <a:ext cx="8724528" cy="782054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Konstrukce výstupního dokumentu - 1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924163" y="3979559"/>
            <a:ext cx="6111533" cy="134975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924162" y="5438758"/>
            <a:ext cx="6115999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Výsledný dokument budou tvořit pole se souhrnnou odpovědí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20700" y="2633359"/>
            <a:ext cx="2122231" cy="274675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103151" y="2164854"/>
            <a:ext cx="5876778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Výsledný dokument kopíruje strukturu formuláře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66116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556792"/>
            <a:ext cx="8496944" cy="514042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7427" y="692696"/>
            <a:ext cx="7889146" cy="782054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Konstrukce výstupního dokumentu - 2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627784" y="3111693"/>
            <a:ext cx="6248047" cy="358552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612253" y="2120722"/>
            <a:ext cx="4248473" cy="66496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Některé otázky budou nahrazeny informacemi z formy vzdělávání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67846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294567" y="681256"/>
            <a:ext cx="6554867" cy="860259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Kontrola ŠVP - 1</a:t>
            </a:r>
            <a:endParaRPr lang="cs-CZ" dirty="0">
              <a:solidFill>
                <a:srgbClr val="C60C3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060848"/>
            <a:ext cx="5191125" cy="38100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793193" y="4778647"/>
            <a:ext cx="2076466" cy="2604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0985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0083" y="1700808"/>
            <a:ext cx="8352928" cy="4680520"/>
          </a:xfrm>
        </p:spPr>
        <p:txBody>
          <a:bodyPr/>
          <a:lstStyle/>
          <a:p>
            <a:pPr lvl="0" algn="just">
              <a:buClr>
                <a:schemeClr val="tx2"/>
              </a:buClr>
              <a:buBlip>
                <a:blip r:embed="rId2"/>
              </a:buBlip>
            </a:pPr>
            <a:r>
              <a:rPr lang="cs-CZ" sz="2800" dirty="0" smtClean="0"/>
              <a:t>Přihlášení do systému</a:t>
            </a:r>
          </a:p>
          <a:p>
            <a:pPr lvl="0" algn="just">
              <a:buClr>
                <a:schemeClr val="tx2"/>
              </a:buClr>
              <a:buBlip>
                <a:blip r:embed="rId2"/>
              </a:buBlip>
            </a:pPr>
            <a:r>
              <a:rPr lang="cs-CZ" sz="2800" dirty="0" smtClean="0"/>
              <a:t>Založení ŠVP</a:t>
            </a:r>
            <a:endParaRPr lang="cs-CZ" sz="2800" dirty="0"/>
          </a:p>
          <a:p>
            <a:pPr lvl="0" algn="just">
              <a:buClr>
                <a:schemeClr val="tx2"/>
              </a:buClr>
              <a:buBlip>
                <a:blip r:embed="rId2"/>
              </a:buBlip>
            </a:pPr>
            <a:r>
              <a:rPr lang="cs-CZ" sz="2800" dirty="0" smtClean="0"/>
              <a:t>Zadání předmětu a informací k ročníku předmětu</a:t>
            </a:r>
          </a:p>
          <a:p>
            <a:pPr lvl="0" algn="just">
              <a:buClr>
                <a:schemeClr val="tx2"/>
              </a:buClr>
              <a:buBlip>
                <a:blip r:embed="rId2"/>
              </a:buBlip>
            </a:pPr>
            <a:r>
              <a:rPr lang="cs-CZ" sz="2800" dirty="0" smtClean="0"/>
              <a:t>Mezipředmětové vztahy</a:t>
            </a:r>
            <a:endParaRPr lang="cs-CZ" sz="2800" dirty="0"/>
          </a:p>
          <a:p>
            <a:pPr lvl="0" algn="just">
              <a:buClr>
                <a:schemeClr val="tx2"/>
              </a:buClr>
              <a:buBlip>
                <a:blip r:embed="rId2"/>
              </a:buBlip>
            </a:pPr>
            <a:r>
              <a:rPr lang="cs-CZ" sz="2800" dirty="0" smtClean="0"/>
              <a:t>Popisné informace k systému InspIS ŠVP</a:t>
            </a:r>
          </a:p>
          <a:p>
            <a:pPr lvl="0" algn="just">
              <a:buClr>
                <a:schemeClr val="tx2"/>
              </a:buClr>
              <a:buBlip>
                <a:blip r:embed="rId2"/>
              </a:buBlip>
            </a:pPr>
            <a:r>
              <a:rPr lang="cs-CZ" sz="2800" dirty="0" smtClean="0"/>
              <a:t>Kontrola a schválení ŠVP</a:t>
            </a:r>
          </a:p>
          <a:p>
            <a:pPr marL="0" lvl="0" indent="0" algn="just">
              <a:buClr>
                <a:schemeClr val="tx2"/>
              </a:buClr>
            </a:pPr>
            <a:endParaRPr lang="cs-CZ" sz="2800" dirty="0" smtClean="0"/>
          </a:p>
          <a:p>
            <a:pPr lvl="0" algn="just">
              <a:buClr>
                <a:schemeClr val="tx2"/>
              </a:buClr>
              <a:buBlip>
                <a:blip r:embed="rId2"/>
              </a:buBlip>
            </a:pPr>
            <a:r>
              <a:rPr lang="cs-CZ" sz="2800" i="1" dirty="0" smtClean="0"/>
              <a:t>Uživatelskou příručku najdete přímo v systému na nástěnce.</a:t>
            </a:r>
            <a:endParaRPr lang="cs-CZ" sz="2800" i="1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764213" y="764704"/>
            <a:ext cx="7704667" cy="777080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solidFill>
                  <a:srgbClr val="C60C30"/>
                </a:solidFill>
              </a:rPr>
              <a:t>Struktura dnešního semináře</a:t>
            </a:r>
            <a:endParaRPr lang="cs-CZ" sz="3200" dirty="0">
              <a:solidFill>
                <a:srgbClr val="C60C30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88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4864"/>
            <a:ext cx="9143168" cy="3633715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294567" y="692720"/>
            <a:ext cx="6554867" cy="860259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Kontrola ŠVP - 2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898484" y="3264761"/>
            <a:ext cx="2665652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Generování náhledu vybrané kapitoly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898484" y="2888836"/>
            <a:ext cx="1319968" cy="24864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41027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73" y="2132856"/>
            <a:ext cx="8424936" cy="4610892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294567" y="764704"/>
            <a:ext cx="6554867" cy="662179"/>
          </a:xfrm>
        </p:spPr>
        <p:txBody>
          <a:bodyPr>
            <a:no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Kontrola ŠVP - 3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347864" y="3429000"/>
            <a:ext cx="481861" cy="14401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929399" y="3179955"/>
            <a:ext cx="2106329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Formální kontrola</a:t>
            </a:r>
          </a:p>
          <a:p>
            <a:pPr algn="ctr"/>
            <a:r>
              <a:rPr lang="cs-CZ" b="1" dirty="0" smtClean="0">
                <a:solidFill>
                  <a:schemeClr val="bg1"/>
                </a:solidFill>
              </a:rPr>
              <a:t>Věcné hodnocení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29473" y="2127749"/>
            <a:ext cx="1882966" cy="22997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2227363" y="1562387"/>
            <a:ext cx="653103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Možnost hodnotícího inspektora navrhnout ŠVP pro použití jako příklad dobré praxe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29473" y="6325859"/>
            <a:ext cx="3500252" cy="41788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3923928" y="6109420"/>
            <a:ext cx="3779459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Možnost zdůvodnění odchylek od požadavků RVP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19804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9363" y="692697"/>
            <a:ext cx="6554867" cy="64807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Pomůcky - 1</a:t>
            </a:r>
            <a:endParaRPr lang="cs-CZ" dirty="0">
              <a:solidFill>
                <a:srgbClr val="C60C3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412776"/>
            <a:ext cx="4410075" cy="532447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415349" y="5960787"/>
            <a:ext cx="4406485" cy="7342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05450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4567" y="692696"/>
            <a:ext cx="6554867" cy="801858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solidFill>
                  <a:srgbClr val="C60C30"/>
                </a:solidFill>
              </a:rPr>
              <a:t>Pomůcky - 2</a:t>
            </a:r>
            <a:endParaRPr lang="cs-CZ" sz="3200" dirty="0">
              <a:solidFill>
                <a:srgbClr val="C60C3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6540" y="1494554"/>
            <a:ext cx="8076028" cy="5206675"/>
          </a:xfrm>
          <a:noFill/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cs-CZ" sz="2400" b="1" dirty="0" smtClean="0">
                <a:ln w="0"/>
                <a:solidFill>
                  <a:srgbClr val="0073CF"/>
                </a:solidFill>
                <a:effectLst/>
              </a:rPr>
              <a:t>Kompetence</a:t>
            </a:r>
          </a:p>
          <a:p>
            <a:pPr lvl="1" algn="just"/>
            <a:r>
              <a:rPr lang="cs-CZ" sz="2400" dirty="0" smtClean="0">
                <a:ln w="0"/>
                <a:solidFill>
                  <a:sysClr val="windowText" lastClr="000000"/>
                </a:solidFill>
                <a:effectLst/>
              </a:rPr>
              <a:t>obsahují přehledový výpis všech kompetencí pro relevantní RVP k hodnocenému ŠVP</a:t>
            </a:r>
          </a:p>
          <a:p>
            <a:pPr algn="just"/>
            <a:r>
              <a:rPr lang="cs-CZ" sz="2400" b="1" dirty="0" smtClean="0">
                <a:ln w="0"/>
                <a:solidFill>
                  <a:srgbClr val="0073CF"/>
                </a:solidFill>
                <a:effectLst/>
              </a:rPr>
              <a:t>Průřezová témata</a:t>
            </a:r>
          </a:p>
          <a:p>
            <a:pPr lvl="1" algn="just"/>
            <a:r>
              <a:rPr lang="cs-CZ" sz="2400" dirty="0" smtClean="0">
                <a:ln w="0"/>
                <a:solidFill>
                  <a:sysClr val="windowText" lastClr="000000"/>
                </a:solidFill>
                <a:effectLst/>
              </a:rPr>
              <a:t>obsahují přehledový výpis všech průřezových témat pro relevantní RVP k ŠVP</a:t>
            </a:r>
          </a:p>
          <a:p>
            <a:pPr algn="just"/>
            <a:r>
              <a:rPr lang="cs-CZ" sz="2400" b="1" dirty="0" smtClean="0">
                <a:ln w="0"/>
                <a:solidFill>
                  <a:srgbClr val="0073CF"/>
                </a:solidFill>
                <a:effectLst/>
              </a:rPr>
              <a:t>Osnovy</a:t>
            </a:r>
          </a:p>
          <a:p>
            <a:pPr lvl="1" algn="just"/>
            <a:r>
              <a:rPr lang="cs-CZ" sz="2400" dirty="0" smtClean="0">
                <a:ln w="0"/>
                <a:solidFill>
                  <a:sysClr val="windowText" lastClr="000000"/>
                </a:solidFill>
                <a:effectLst/>
              </a:rPr>
              <a:t>zobrazí nepokryté RVP výstupy, nespárované ŠVP výstupy a vazby ŠVP výstupů</a:t>
            </a:r>
          </a:p>
          <a:p>
            <a:pPr algn="just"/>
            <a:r>
              <a:rPr lang="cs-CZ" sz="2400" b="1" dirty="0" smtClean="0">
                <a:ln w="0"/>
                <a:solidFill>
                  <a:srgbClr val="0073CF"/>
                </a:solidFill>
                <a:effectLst/>
              </a:rPr>
              <a:t>Statistika – předměty</a:t>
            </a:r>
          </a:p>
          <a:p>
            <a:pPr lvl="1" algn="just"/>
            <a:r>
              <a:rPr lang="cs-CZ" sz="2400" dirty="0" smtClean="0">
                <a:ln w="0"/>
                <a:solidFill>
                  <a:sysClr val="windowText" lastClr="000000"/>
                </a:solidFill>
                <a:effectLst/>
              </a:rPr>
              <a:t>slouží k získání přehledu o mezipředmětových vztazích </a:t>
            </a:r>
            <a:br>
              <a:rPr lang="cs-CZ" sz="2400" dirty="0" smtClean="0">
                <a:ln w="0"/>
                <a:solidFill>
                  <a:sysClr val="windowText" lastClr="000000"/>
                </a:solidFill>
                <a:effectLst/>
              </a:rPr>
            </a:br>
            <a:r>
              <a:rPr lang="cs-CZ" sz="2400" dirty="0" smtClean="0">
                <a:ln w="0"/>
                <a:solidFill>
                  <a:sysClr val="windowText" lastClr="000000"/>
                </a:solidFill>
                <a:effectLst/>
              </a:rPr>
              <a:t>a závislostech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82750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607069" y="721986"/>
            <a:ext cx="5929863" cy="839953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C60C30"/>
                </a:solidFill>
              </a:rPr>
              <a:t>D</a:t>
            </a:r>
            <a:r>
              <a:rPr lang="cs-CZ" dirty="0" smtClean="0">
                <a:solidFill>
                  <a:srgbClr val="C60C30"/>
                </a:solidFill>
              </a:rPr>
              <a:t>okument ŠVP - 1</a:t>
            </a:r>
            <a:endParaRPr lang="cs-CZ" dirty="0">
              <a:solidFill>
                <a:srgbClr val="C60C3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546" r="1030"/>
          <a:stretch/>
        </p:blipFill>
        <p:spPr>
          <a:xfrm>
            <a:off x="1835696" y="2132856"/>
            <a:ext cx="5156201" cy="383857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788024" y="5301208"/>
            <a:ext cx="2076873" cy="2433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588549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70" y="1412776"/>
            <a:ext cx="2654659" cy="173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63053" y="677350"/>
            <a:ext cx="6217895" cy="66542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Dokument ŠVP - 2</a:t>
            </a:r>
            <a:endParaRPr lang="cs-CZ" dirty="0">
              <a:solidFill>
                <a:srgbClr val="C60C3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3212976"/>
            <a:ext cx="4824536" cy="3536817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79049" y="2420888"/>
            <a:ext cx="1305781" cy="2160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195736" y="4448075"/>
            <a:ext cx="696341" cy="20506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31322" y="4448075"/>
            <a:ext cx="192841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Vygenerovaný dokument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38782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670543"/>
            <a:ext cx="6554867" cy="84018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Schválení ŠVP - 1</a:t>
            </a:r>
            <a:endParaRPr lang="cs-CZ" dirty="0">
              <a:solidFill>
                <a:srgbClr val="C60C3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1218" t="1590"/>
          <a:stretch/>
        </p:blipFill>
        <p:spPr>
          <a:xfrm>
            <a:off x="1993949" y="1556792"/>
            <a:ext cx="5156102" cy="379629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88" y="5445224"/>
            <a:ext cx="3857625" cy="108585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893241" y="4908468"/>
            <a:ext cx="2099912" cy="2649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18318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844824"/>
            <a:ext cx="4924425" cy="40576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6554867" cy="84018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Schválení ŠVP - 2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901035" y="5316575"/>
            <a:ext cx="2009148" cy="429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850766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>
          <a:xfrm>
            <a:off x="1236786" y="3933056"/>
            <a:ext cx="7129463" cy="576684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1237208" y="4365724"/>
            <a:ext cx="7129463" cy="57668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236786" y="5081808"/>
            <a:ext cx="4572000" cy="10341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cs-CZ" sz="1800" baseline="0" dirty="0" smtClean="0"/>
              <a:t>Fráni Šrámka 37, 150 21 Praha 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1800" baseline="0" dirty="0" smtClean="0"/>
              <a:t>Tel.: +420 251 ??? ??? </a:t>
            </a:r>
            <a:r>
              <a:rPr lang="cs-CZ" dirty="0" smtClean="0">
                <a:latin typeface="Calibri" pitchFamily="34" charset="0"/>
                <a:cs typeface="Arial" pitchFamily="34" charset="0"/>
              </a:rPr>
              <a:t>ǀ Fax: +420 251 ??? ???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1800" baseline="0" dirty="0" smtClean="0"/>
              <a:t>Email: jmeno.prijmeni@csicr.cz </a:t>
            </a:r>
            <a:r>
              <a:rPr lang="cs-CZ" dirty="0" smtClean="0">
                <a:latin typeface="Calibri" pitchFamily="34" charset="0"/>
                <a:cs typeface="Arial" pitchFamily="34" charset="0"/>
              </a:rPr>
              <a:t>ǀ </a:t>
            </a:r>
            <a:r>
              <a:rPr lang="cs-CZ" sz="1800" b="1" baseline="0" dirty="0" smtClean="0">
                <a:solidFill>
                  <a:srgbClr val="C60C30"/>
                </a:solidFill>
              </a:rPr>
              <a:t>www.csicr.cz</a:t>
            </a:r>
            <a:endParaRPr lang="cs-CZ" b="1" dirty="0" smtClean="0">
              <a:solidFill>
                <a:srgbClr val="C60C30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62765"/>
            <a:ext cx="4011427" cy="504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940152" y="6390978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1" dirty="0" smtClean="0"/>
              <a:t>NIQES, </a:t>
            </a:r>
            <a:r>
              <a:rPr lang="cs-CZ" sz="1000" i="1" dirty="0"/>
              <a:t>CZ.1.07/4.1.00/22.0003</a:t>
            </a:r>
            <a:endParaRPr lang="cs-CZ" sz="1000" i="1" dirty="0" smtClean="0"/>
          </a:p>
        </p:txBody>
      </p:sp>
    </p:spTree>
    <p:extLst>
      <p:ext uri="{BB962C8B-B14F-4D97-AF65-F5344CB8AC3E}">
        <p14:creationId xmlns:p14="http://schemas.microsoft.com/office/powerpoint/2010/main" val="117935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708920"/>
            <a:ext cx="7704856" cy="1594446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/>
              <a:t>https://</a:t>
            </a:r>
            <a:r>
              <a:rPr lang="cs-CZ" sz="4400" b="1" dirty="0" smtClean="0"/>
              <a:t>svp.csicr.cz</a:t>
            </a:r>
            <a:r>
              <a:rPr lang="cs-CZ" sz="4400" b="1" dirty="0"/>
              <a:t>/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306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667" y="627748"/>
            <a:ext cx="7704667" cy="777080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solidFill>
                  <a:srgbClr val="C60C30"/>
                </a:solidFill>
              </a:rPr>
              <a:t>Přihlášení do systému</a:t>
            </a:r>
            <a:endParaRPr lang="cs-CZ" sz="3200" dirty="0">
              <a:solidFill>
                <a:srgbClr val="C60C3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65" y="1268760"/>
            <a:ext cx="7908270" cy="5524479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2195736" y="188640"/>
            <a:ext cx="669674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ZV, 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350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česká školní inspekce š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5000" b="1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PT prezentace ČŠI - vzor (2)" id="{58D6B30A-CA8E-4D9F-A069-018312819F3F}" vid="{BC3C9A63-A765-4694-B9CE-7B67BEE5F57E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8FAE616CDA1914E9A421E4EDDC669D5" ma:contentTypeVersion="0" ma:contentTypeDescription="Vytvoří nový dokument" ma:contentTypeScope="" ma:versionID="8a5e7e18357932c349c427c0b3f8dc0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030a4fb49af6ac1945304746faa3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ACC47F-9378-48FC-A691-7D6EB0254D79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8409F1A-82EB-44D8-9EED-BB4A11FE9C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563AE5-3B72-4F33-83AD-C0F5C8F953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prezentace ČŠI - vzor (2)</Template>
  <TotalTime>389</TotalTime>
  <Words>2043</Words>
  <Application>Microsoft Office PowerPoint</Application>
  <PresentationFormat>Předvádění na obrazovce (4:3)</PresentationFormat>
  <Paragraphs>281</Paragraphs>
  <Slides>78</Slides>
  <Notes>23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78</vt:i4>
      </vt:variant>
    </vt:vector>
  </HeadingPairs>
  <TitlesOfParts>
    <vt:vector size="79" baseType="lpstr">
      <vt:lpstr>česká školní inspekce šablona</vt:lpstr>
      <vt:lpstr>Prezentace aplikace PowerPoint</vt:lpstr>
      <vt:lpstr>Proč InspIS ŠVP</vt:lpstr>
      <vt:lpstr>Prezentace aplikace PowerPoint</vt:lpstr>
      <vt:lpstr>Prezentace aplikace PowerPoint</vt:lpstr>
      <vt:lpstr>Prezentace aplikace PowerPoint</vt:lpstr>
      <vt:lpstr>Prezentace aplikace PowerPoint</vt:lpstr>
      <vt:lpstr>Struktura dnešního semináře</vt:lpstr>
      <vt:lpstr>Prezentace aplikace PowerPoint</vt:lpstr>
      <vt:lpstr>Přihlášení do systému</vt:lpstr>
      <vt:lpstr>Přepnutí mezi InspIS DATA a InspIS ŠVP</vt:lpstr>
      <vt:lpstr>Založení nového ŠVP</vt:lpstr>
      <vt:lpstr>Přidání formy vzdělávání</vt:lpstr>
      <vt:lpstr>Přechod na formu vzdělávání</vt:lpstr>
      <vt:lpstr>Přejmenování ročníků a vypnutí kontrol - 1</vt:lpstr>
      <vt:lpstr>Přejmenování ročníků a vypnutí kontrol - 2</vt:lpstr>
      <vt:lpstr>Zadání nového povinného předmětu - 1</vt:lpstr>
      <vt:lpstr>Prezentace aplikace PowerPoint</vt:lpstr>
      <vt:lpstr>Výběr oblastí a oborů k předmětu a jejich časové dotace - 1</vt:lpstr>
      <vt:lpstr>Prezentace aplikace PowerPoint</vt:lpstr>
      <vt:lpstr>Prezentace aplikace PowerPoint</vt:lpstr>
      <vt:lpstr>Výběr oblastí a oborů k předmětu a jejich časové dotace - 4</vt:lpstr>
      <vt:lpstr>Prezentace aplikace PowerPoint</vt:lpstr>
      <vt:lpstr>Výběr oblastí a oborů k předmětu a jejich časové dotace - 6</vt:lpstr>
      <vt:lpstr>Výběr oblastí a oborů k předmětu a jejich časové dotace - 7</vt:lpstr>
      <vt:lpstr>Výběr oblastí a oborů k předmětu a jejich časové dotace - 8</vt:lpstr>
      <vt:lpstr>Zadání nového volitelného předmětu - 1</vt:lpstr>
      <vt:lpstr>Zadání nového volitelného předmětu - 2</vt:lpstr>
      <vt:lpstr>Zadání nového volitelného předmětu - 3</vt:lpstr>
      <vt:lpstr>Kontrola naplnění požadavků - 1 </vt:lpstr>
      <vt:lpstr>Kontrola naplnění požadavků - 2 </vt:lpstr>
      <vt:lpstr>Poznámky k učebnímu plánu - 1</vt:lpstr>
      <vt:lpstr>       Poznámky k učebnímu plánu - 2</vt:lpstr>
      <vt:lpstr>Přehled využití týdnů - 1</vt:lpstr>
      <vt:lpstr>    Přehled využití týdnů - 2</vt:lpstr>
      <vt:lpstr>   Přehled využití týdnů - 3</vt:lpstr>
      <vt:lpstr>Strategie naplňování kompetencí - 1</vt:lpstr>
      <vt:lpstr>Strategie naplňování kompetencí - 2</vt:lpstr>
      <vt:lpstr>Charakteristika předmětu - 1</vt:lpstr>
      <vt:lpstr>Charakteristika předmětu - 2</vt:lpstr>
      <vt:lpstr>Kompetence a Výchovné a vzdělávací strategie  k předmětu - 1</vt:lpstr>
      <vt:lpstr>Kompetence a Výchovné a vzdělávací strategie k předmětu - 2</vt:lpstr>
      <vt:lpstr>Přechod na ročník daného předmětu</vt:lpstr>
      <vt:lpstr>Výběr kompetencí naplňovaných v daném ročníku</vt:lpstr>
      <vt:lpstr>Průřezová témata a Tematické okruhy - 1</vt:lpstr>
      <vt:lpstr>Průřezová témata a Tematické okruhy - 2</vt:lpstr>
      <vt:lpstr>Vazby výstupů RVP, výstupů ŠVP a učiva - 1</vt:lpstr>
      <vt:lpstr>Vazby výstupů RVP, výstupů ŠVP a učiva - 2</vt:lpstr>
      <vt:lpstr>Vazby výstupů RVP, výstupů ŠVP a učiva - 3</vt:lpstr>
      <vt:lpstr>Vazby výstupů RVP, výstupů ŠVP a učiva - 4</vt:lpstr>
      <vt:lpstr> Vazby výstupů RVP, výstupů ŠVP a učiva - 5</vt:lpstr>
      <vt:lpstr> Vazby výstupů RVP, výstupů ŠVP a učiva - 6</vt:lpstr>
      <vt:lpstr>Vazby výstupů RVP, výstupů ŠVP a učiva - 7</vt:lpstr>
      <vt:lpstr> Vazby výstupů RVP, výstupů ŠVP a učiva - 8 Barvy a indikátory v seznamech</vt:lpstr>
      <vt:lpstr>Mezipředmětové vztahy - 1</vt:lpstr>
      <vt:lpstr>Mezipředmětové vztahy - 2</vt:lpstr>
      <vt:lpstr>Mezipředmětové vztahy - 3</vt:lpstr>
      <vt:lpstr>Mezipředmětové vztahy - 4</vt:lpstr>
      <vt:lpstr>Mezipředmětové vztahy - 5</vt:lpstr>
      <vt:lpstr>Mezipředmětové vztahy - 6</vt:lpstr>
      <vt:lpstr>Mezipředmětové vztahy - 7</vt:lpstr>
      <vt:lpstr>Mezipředmětové vztahy - 8</vt:lpstr>
      <vt:lpstr>Popisné informace – Formulář ŠVP</vt:lpstr>
      <vt:lpstr>Formulář ŠVP - 1</vt:lpstr>
      <vt:lpstr>Formulář ŠVP - 2</vt:lpstr>
      <vt:lpstr>Formulář ŠVP - 3</vt:lpstr>
      <vt:lpstr>Formulář ŠVP - 4</vt:lpstr>
      <vt:lpstr>Konstrukce výstupního dokumentu - 1</vt:lpstr>
      <vt:lpstr>Konstrukce výstupního dokumentu - 2</vt:lpstr>
      <vt:lpstr>Kontrola ŠVP - 1</vt:lpstr>
      <vt:lpstr>Kontrola ŠVP - 2</vt:lpstr>
      <vt:lpstr>Kontrola ŠVP - 3</vt:lpstr>
      <vt:lpstr>Pomůcky - 1</vt:lpstr>
      <vt:lpstr>Pomůcky - 2</vt:lpstr>
      <vt:lpstr>Dokument ŠVP - 1</vt:lpstr>
      <vt:lpstr>Dokument ŠVP - 2</vt:lpstr>
      <vt:lpstr>Schválení ŠVP - 1</vt:lpstr>
      <vt:lpstr>Schválení ŠVP - 2</vt:lpstr>
      <vt:lpstr>Prezentace aplikace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Picková Marie</dc:creator>
  <cp:lastModifiedBy>Faltýn Jaroslav</cp:lastModifiedBy>
  <cp:revision>81</cp:revision>
  <cp:lastPrinted>2015-02-05T14:12:28Z</cp:lastPrinted>
  <dcterms:created xsi:type="dcterms:W3CDTF">2014-01-14T12:07:55Z</dcterms:created>
  <dcterms:modified xsi:type="dcterms:W3CDTF">2015-03-10T16:45:36Z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0x01010098FAE616CDA1914E9A421E4EDDC669D5</vt:lpwstr>
  </property>
</Properties>
</file>