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50"/>
  </p:notesMasterIdLst>
  <p:handoutMasterIdLst>
    <p:handoutMasterId r:id="rId51"/>
  </p:handoutMasterIdLst>
  <p:sldIdLst>
    <p:sldId id="257" r:id="rId5"/>
    <p:sldId id="308" r:id="rId6"/>
    <p:sldId id="311" r:id="rId7"/>
    <p:sldId id="313" r:id="rId8"/>
    <p:sldId id="310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62" r:id="rId4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C30"/>
    <a:srgbClr val="007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>
      <p:cViewPr>
        <p:scale>
          <a:sx n="93" d="100"/>
          <a:sy n="93" d="100"/>
        </p:scale>
        <p:origin x="-143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042" y="72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9207E-BC63-4690-921E-0EDE32A3538F}" type="datetimeFigureOut">
              <a:rPr lang="cs-CZ" smtClean="0"/>
              <a:t>10.3.2015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682E-367B-4F34-8B4E-23919BE3E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53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Název ŠVP</a:t>
            </a:r>
            <a:r>
              <a:rPr lang="cs-CZ" dirty="0"/>
              <a:t> – Je vhodné volit tak, aby byl dobře odlišitelný od jiných ŠVP používaných školou a srozumitelně charakterizoval ŠVP. Nelze mít 2 shodné názvy v jedné škole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8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FK</a:t>
            </a:r>
            <a:r>
              <a:rPr lang="cs-CZ" dirty="0" smtClean="0"/>
              <a:t> – Formální kontrola.</a:t>
            </a:r>
          </a:p>
          <a:p>
            <a:r>
              <a:rPr lang="cs-CZ" b="1" dirty="0" smtClean="0"/>
              <a:t>VH</a:t>
            </a:r>
            <a:r>
              <a:rPr lang="cs-CZ" dirty="0" smtClean="0"/>
              <a:t> – Věcné hodnocení.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649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Vyjádření školy ke</a:t>
            </a:r>
            <a:r>
              <a:rPr lang="cs-CZ" b="1" baseline="0" dirty="0" smtClean="0"/>
              <a:t> kapitole </a:t>
            </a:r>
            <a:r>
              <a:rPr lang="cs-CZ" baseline="0" dirty="0" smtClean="0"/>
              <a:t>– Je přístupné pouze škole, a to po dobu tvorby ŠVP, tedy dokud je ŠVP ve stavu Rozpracováno.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645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Kompetence</a:t>
            </a:r>
            <a:r>
              <a:rPr lang="cs-CZ" dirty="0" smtClean="0"/>
              <a:t> – jsou kontrolovány</a:t>
            </a:r>
            <a:r>
              <a:rPr lang="cs-CZ" baseline="0" dirty="0" smtClean="0"/>
              <a:t> pouze tehdy, </a:t>
            </a:r>
            <a:r>
              <a:rPr lang="cs-CZ" dirty="0" smtClean="0"/>
              <a:t>pokud bylo v dialogu</a:t>
            </a:r>
            <a:r>
              <a:rPr lang="cs-CZ" baseline="0" dirty="0" smtClean="0"/>
              <a:t> „Učební plán ŠVP“ zaškrtnuto pole Kontrolovat kompetence. Sloupce kompetencí, které nejsou v rámci ŠVP naplňovány, jsou označeny červeně.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51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Šablona </a:t>
            </a:r>
            <a:r>
              <a:rPr lang="cs-CZ" b="1" dirty="0" err="1" smtClean="0"/>
              <a:t>iEPIS</a:t>
            </a:r>
            <a:r>
              <a:rPr lang="cs-CZ" b="1" dirty="0" smtClean="0"/>
              <a:t> </a:t>
            </a:r>
            <a:r>
              <a:rPr lang="cs-CZ" dirty="0" smtClean="0"/>
              <a:t>– Odkaz na stažení</a:t>
            </a:r>
            <a:r>
              <a:rPr lang="cs-CZ" baseline="0" dirty="0" smtClean="0"/>
              <a:t> šablony (soubor </a:t>
            </a:r>
            <a:r>
              <a:rPr lang="cs-CZ" baseline="0" dirty="0" err="1" smtClean="0"/>
              <a:t>dotx</a:t>
            </a:r>
            <a:r>
              <a:rPr lang="cs-CZ" baseline="0" dirty="0" smtClean="0"/>
              <a:t>), kterou lze editovat a poté nahrát jako vlastní šablonu.</a:t>
            </a:r>
          </a:p>
          <a:p>
            <a:r>
              <a:rPr lang="cs-CZ" b="1" baseline="0" dirty="0" smtClean="0"/>
              <a:t>Generovat podle ŠVP</a:t>
            </a:r>
            <a:r>
              <a:rPr lang="cs-CZ" baseline="0" dirty="0" smtClean="0"/>
              <a:t> – Vygeneruje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 z informací zadaných v systému ve formátu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Ten je pak použit pro potřeby školy, ČŠI, nebo pokud je to ze strany školy povoleno, jako příklad dobré praxe.</a:t>
            </a:r>
          </a:p>
          <a:p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Vložit vlastní (</a:t>
            </a:r>
            <a:r>
              <a:rPr lang="cs-CZ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Uživatel může generovaný dokument nahradit vlastním dokumentem ŠVP. Ten je pak v systému použit, ale jsou tím vypnuty veškeré kontrolní mechanizmy. Je to jeden z možných postupů, jak postupně implementovat systém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InspIS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ŠVP na úrovni školy.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Generovat včetně RVP výstupů </a:t>
            </a:r>
            <a:r>
              <a:rPr lang="cs-CZ" dirty="0" smtClean="0"/>
              <a:t>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výstupního dokumentu budou generovány nejen tabulky vazeb Učivo &lt;-&gt; ŠPV výstupy, ale také tabulky vazeb RVP výstupy &lt;-&gt; ŠVP výstupy.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74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 vzdělávání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 nabídce jsou uvedeny formy vzdělávání podporované v RVP, které ještě nejsou v ŠVP vytvořeny.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Doplňující název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 případě, že škola potřebuje pro stejnou formu vzdělávání vytvořit jiný učební plán, má možnost založit podruhé stejnou formu vzdělávání s tím, že formy od sebe odliší doplňujícím názvem. Označení formy vzdělávání je pak např. "Denní: specializované".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1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RVP</a:t>
            </a:r>
            <a:r>
              <a:rPr lang="cs-CZ" baseline="0" dirty="0" smtClean="0"/>
              <a:t> výstupům, které nejsou pokryty některým z integrovaných bloků (univerzálnost systému), lze zavést integrovaný blok ŠVP výstupy naplněné mimo integrované bloky.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Název integrovaného bloku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Musí být v rámci vzdělávací formy unikátní. Maximální délka je 100 znaků.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Zkratka integrovaného bloku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Maximální délka je 5 znaků.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94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 oblasti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k integrovanému bloku přidány automaticky.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7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Kontrola ŠVP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Otevře okno Hodnocení ŠVP, které umožňuje zobrazit náhled výstupního dokumentu ŠVP, jeho automatické hodnocení a několik pomůcek pro hledání nedostatků.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756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Plnění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Umožňuje přiřazení jednotlivých kompetencí popsaných v první záložce (pro celý IB) jednotlivým vzděláváním.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02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Navázané výstupy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Zobrazení dialogu se seznamem Očekávaných IB výstupů včetně informace o příslušném IB, kde se nachází.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Vygenerovat dokument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Vygeneruje dokument s popisem příslušného vzdělávání. Do dokumentu mohou, ale nemusí, být generovány vazby mezi RVP výstupy a ŠVP výstupy. Pro změnu nastavení je potřeba přejít do dialogu „Dokument ŠVP“ z detailu ŠVP a zde změnit nastavení Generovat včetně RVP výstupů.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36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Formátovat dle "-"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text v editoru s tímto formátováním: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nadpis, článek, řádek a odstavec - porozumění přečteným větám - pozdrav, oslovení, prosba, poděkování, blahopřání, omluva - poslech, vyprávění, dramatizace – recitace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oddělí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jednotlivé řádky podle pomlček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07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Zobrazení položek: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Je-li označen některý Očekávaný výstup RVP, pak jsou zvýrazněny Očekávané výstupy IB, které mají vazbu s označeným RVP výstupem a Vzdělávací nabídka, která má vazbu s některým zvýrazněným Očekávaným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výstupem IB.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Barvy a indikátory v seznamech: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Očekávaný výstup RVP červeně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RVP výstup není náležité pokryt. 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Očekávaný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výstup IB červeně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výstup na sebe nemá navázané učivo a na základní obrazovce učebního plánu je zaškrtnutá volba Párovat očekávané výstupy IB na vzdělávací nabídku.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Očekávaný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výstup IB skloněným písmem (italikou)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výstup je nad rámec požadovaný RVP, není navázaný na žádný RVP výstup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Vzdělávací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nabídka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červeně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nabídka nemá vazbu na žádný Očekávaný výstup IB.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D065A-029B-4128-A2BD-00394D86114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37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50850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94116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876925"/>
            <a:ext cx="7129463" cy="72072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414908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58174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768647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8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8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cr.cz/Csicr/media/Informacni-systemy/Manu%c3%a1ly%20a%20p%c5%99%c3%adru%c4%8dky/Manual-pro-zasilani-zaznamu-o-urazech.pdf" TargetMode="External"/><Relationship Id="rId2" Type="http://schemas.openxmlformats.org/officeDocument/2006/relationships/hyperlink" Target="https://inspis.csicr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Csicr/media/Informacni-systemy/Manu%c3%a1ly%20a%20p%c5%99%c3%adru%c4%8dky/INEZ-manual-pro-skoly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sic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195736" y="2924175"/>
            <a:ext cx="6552977" cy="8651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InspIS ŠVP pro PV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02562"/>
            <a:ext cx="5153025" cy="38195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229200"/>
            <a:ext cx="2828529" cy="1470514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19667" y="676284"/>
            <a:ext cx="7704667" cy="66189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Přidání formy vzdělávání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14278" y="4329771"/>
            <a:ext cx="1633728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651695" y="1451990"/>
            <a:ext cx="293840" cy="256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651695" y="1772411"/>
            <a:ext cx="160005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Kontextová nápověda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851919" y="6381328"/>
            <a:ext cx="568925" cy="209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95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132856"/>
            <a:ext cx="5133975" cy="3810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693980"/>
            <a:ext cx="7704667" cy="847343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Přechod na formu vzdělávání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5728" y="4844433"/>
            <a:ext cx="531114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53131" y="4820840"/>
            <a:ext cx="490201" cy="256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366883" y="3625220"/>
            <a:ext cx="237172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Editace a smazání formy vzdělávání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91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4567" y="730417"/>
            <a:ext cx="6554867" cy="80068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Přejmenování ročníku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28800"/>
            <a:ext cx="6096000" cy="352425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76345" y="3717031"/>
            <a:ext cx="1597361" cy="244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832" y="5250746"/>
            <a:ext cx="4229647" cy="1350069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12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51715"/>
            <a:ext cx="6096000" cy="35242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52928" cy="73914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Zadání integrovaného bloku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31452" y="3739946"/>
            <a:ext cx="1452146" cy="244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5534997"/>
            <a:ext cx="3171825" cy="10763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37518" y="6361547"/>
            <a:ext cx="636218" cy="249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01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21" y="2204864"/>
            <a:ext cx="8582025" cy="3381375"/>
          </a:xfrm>
          <a:prstGeom prst="rect">
            <a:avLst/>
          </a:prstGeom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39484" cy="73914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Zadání integrovaného bloku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331738" y="5206382"/>
            <a:ext cx="671853" cy="25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59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875" y="4842099"/>
            <a:ext cx="2366245" cy="18662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502" y="3377500"/>
            <a:ext cx="5005064" cy="138192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889" y="1582966"/>
            <a:ext cx="4991677" cy="173126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38756" cy="70352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Strategie naplňování kompetencí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660232" y="2420889"/>
            <a:ext cx="37433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834787" y="4293097"/>
            <a:ext cx="1113477" cy="144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45249" y="6453336"/>
            <a:ext cx="482735" cy="204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250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71451" y="764704"/>
            <a:ext cx="8449021" cy="70352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Strategie naplňování kompetencí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276872"/>
            <a:ext cx="5295900" cy="299085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70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36912"/>
            <a:ext cx="5372100" cy="21050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19" y="764704"/>
            <a:ext cx="8568953" cy="71095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Charakteristika integrovaného bloku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18291" y="4005064"/>
            <a:ext cx="940557" cy="258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52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" y="2204864"/>
            <a:ext cx="8448675" cy="34004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655" y="715363"/>
            <a:ext cx="8554825" cy="7098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Charakteristika </a:t>
            </a:r>
            <a:r>
              <a:rPr lang="cs-CZ" dirty="0">
                <a:solidFill>
                  <a:srgbClr val="C60C30"/>
                </a:solidFill>
              </a:rPr>
              <a:t>integrovaného bloku </a:t>
            </a:r>
            <a:r>
              <a:rPr lang="cs-CZ" dirty="0" smtClean="0">
                <a:solidFill>
                  <a:srgbClr val="C60C30"/>
                </a:solidFill>
              </a:rPr>
              <a:t>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876699" y="3213168"/>
            <a:ext cx="506873" cy="2437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054608" y="3150394"/>
            <a:ext cx="463215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Uvolnění místa pro zadání kompetencí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2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564904"/>
            <a:ext cx="7953375" cy="26384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08" y="692697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Kompetence a Vzdělávací a výchovné strategie</a:t>
            </a:r>
            <a:r>
              <a:rPr lang="cs-CZ" dirty="0">
                <a:solidFill>
                  <a:srgbClr val="C60C30"/>
                </a:solidFill>
              </a:rPr>
              <a:t> </a:t>
            </a:r>
            <a:r>
              <a:rPr lang="cs-CZ" dirty="0" smtClean="0">
                <a:solidFill>
                  <a:srgbClr val="C60C30"/>
                </a:solidFill>
              </a:rPr>
              <a:t/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k integrovanému bloku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1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424936" cy="4896544"/>
          </a:xfrm>
        </p:spPr>
        <p:txBody>
          <a:bodyPr/>
          <a:lstStyle/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/>
              <a:t>Elektronická editace ŠVP, možnost nadále se soustředit </a:t>
            </a:r>
            <a:r>
              <a:rPr lang="cs-CZ" dirty="0" smtClean="0"/>
              <a:t>spíše na </a:t>
            </a:r>
            <a:r>
              <a:rPr lang="cs-CZ" dirty="0"/>
              <a:t>obsah </a:t>
            </a:r>
            <a:r>
              <a:rPr lang="cs-CZ" dirty="0" smtClean="0"/>
              <a:t>ŠVP než </a:t>
            </a:r>
            <a:r>
              <a:rPr lang="cs-CZ" dirty="0"/>
              <a:t>na jeho formální stránku </a:t>
            </a:r>
            <a:r>
              <a:rPr lang="cs-CZ" dirty="0" smtClean="0"/>
              <a:t>(možnost komplexní formální </a:t>
            </a:r>
            <a:r>
              <a:rPr lang="cs-CZ" dirty="0"/>
              <a:t>kontroly </a:t>
            </a:r>
            <a:r>
              <a:rPr lang="cs-CZ" dirty="0" smtClean="0"/>
              <a:t>ŠVP díky funkcionalitám systému)</a:t>
            </a:r>
            <a:endParaRPr lang="cs-CZ" dirty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/>
              <a:t>Automatizovaná kontrola vnitřních vazeb ŠVP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/>
              <a:t>Automatizovaná kontrola souladu RVP a </a:t>
            </a:r>
            <a:r>
              <a:rPr lang="cs-CZ" dirty="0" smtClean="0"/>
              <a:t>ŠVP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 smtClean="0"/>
              <a:t>Automatizovaná </a:t>
            </a:r>
            <a:r>
              <a:rPr lang="cs-CZ" dirty="0"/>
              <a:t>vazba na aktualizace RVP</a:t>
            </a:r>
          </a:p>
          <a:p>
            <a:endParaRPr lang="cs-CZ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19667" y="692696"/>
            <a:ext cx="7704667" cy="93610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Proč InspIS ŠVP</a:t>
            </a:r>
            <a:endParaRPr lang="cs-CZ" sz="3200" dirty="0">
              <a:solidFill>
                <a:srgbClr val="C60C3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6"/>
            <a:ext cx="6134100" cy="24384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08" y="764705"/>
            <a:ext cx="8856984" cy="720080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solidFill>
                  <a:srgbClr val="C60C30"/>
                </a:solidFill>
              </a:rPr>
              <a:t>Přechod na vzdělávání daného integrovaného bloku</a:t>
            </a:r>
            <a:endParaRPr lang="cs-CZ" sz="3000" dirty="0">
              <a:solidFill>
                <a:srgbClr val="C60C3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20429" y="3019077"/>
            <a:ext cx="785467" cy="225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60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420888"/>
            <a:ext cx="3835896" cy="260644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949" y="692696"/>
            <a:ext cx="8834103" cy="839711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>
                <a:solidFill>
                  <a:srgbClr val="C60C30"/>
                </a:solidFill>
              </a:rPr>
              <a:t>Vybrané kompetence naplňované v daném vzdělávání</a:t>
            </a:r>
            <a:endParaRPr lang="cs-CZ" sz="3000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25853" y="3428999"/>
            <a:ext cx="288032" cy="216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20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7991475" cy="4800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108012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</a:t>
            </a:r>
            <a:r>
              <a:rPr lang="cs-CZ" dirty="0">
                <a:solidFill>
                  <a:srgbClr val="C60C30"/>
                </a:solidFill>
              </a:rPr>
              <a:t>očekávaných výstupů </a:t>
            </a:r>
            <a:r>
              <a:rPr lang="cs-CZ" dirty="0" smtClean="0">
                <a:solidFill>
                  <a:srgbClr val="C60C30"/>
                </a:solidFill>
              </a:rPr>
              <a:t>RVP, výstupů IB </a:t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a vzdělávacích nabídek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18841" y="6062016"/>
            <a:ext cx="1019646" cy="261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96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88840"/>
            <a:ext cx="8954672" cy="47280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516" y="699635"/>
            <a:ext cx="8712968" cy="114518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</a:t>
            </a:r>
            <a:r>
              <a:rPr lang="cs-CZ" dirty="0">
                <a:solidFill>
                  <a:srgbClr val="C60C30"/>
                </a:solidFill>
              </a:rPr>
              <a:t>očekávaných výstupů RVP, </a:t>
            </a:r>
            <a:r>
              <a:rPr lang="cs-CZ" dirty="0" smtClean="0">
                <a:solidFill>
                  <a:srgbClr val="C60C30"/>
                </a:solidFill>
              </a:rPr>
              <a:t>výstupů IB</a:t>
            </a:r>
            <a:r>
              <a:rPr lang="cs-CZ" dirty="0">
                <a:solidFill>
                  <a:srgbClr val="C60C30"/>
                </a:solidFill>
              </a:rPr>
              <a:t> </a:t>
            </a:r>
            <a:r>
              <a:rPr lang="cs-CZ" dirty="0" smtClean="0">
                <a:solidFill>
                  <a:srgbClr val="C60C30"/>
                </a:solidFill>
              </a:rPr>
              <a:t/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a vzdělávacích nabídek </a:t>
            </a:r>
            <a:r>
              <a:rPr lang="cs-CZ" dirty="0">
                <a:solidFill>
                  <a:srgbClr val="C60C30"/>
                </a:solidFill>
              </a:rPr>
              <a:t>- </a:t>
            </a:r>
            <a:r>
              <a:rPr lang="cs-CZ" dirty="0" smtClean="0">
                <a:solidFill>
                  <a:srgbClr val="C60C30"/>
                </a:solidFill>
              </a:rPr>
              <a:t>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04536" y="6399235"/>
            <a:ext cx="1497123" cy="258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6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7915275" cy="39243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12354"/>
            <a:ext cx="8712968" cy="121391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</a:t>
            </a:r>
            <a:r>
              <a:rPr lang="cs-CZ" dirty="0">
                <a:solidFill>
                  <a:srgbClr val="C60C30"/>
                </a:solidFill>
              </a:rPr>
              <a:t>očekávaných výstupů RVP, </a:t>
            </a:r>
            <a:r>
              <a:rPr lang="cs-CZ" dirty="0" smtClean="0">
                <a:solidFill>
                  <a:srgbClr val="C60C30"/>
                </a:solidFill>
              </a:rPr>
              <a:t>výstupů IB</a:t>
            </a:r>
            <a:r>
              <a:rPr lang="cs-CZ" dirty="0">
                <a:solidFill>
                  <a:srgbClr val="C60C30"/>
                </a:solidFill>
              </a:rPr>
              <a:t> </a:t>
            </a:r>
            <a:r>
              <a:rPr lang="cs-CZ" dirty="0" smtClean="0">
                <a:solidFill>
                  <a:srgbClr val="C60C30"/>
                </a:solidFill>
              </a:rPr>
              <a:t/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a vzdělávacích nabídek </a:t>
            </a:r>
            <a:r>
              <a:rPr lang="cs-CZ" dirty="0">
                <a:solidFill>
                  <a:srgbClr val="C60C30"/>
                </a:solidFill>
              </a:rPr>
              <a:t>- </a:t>
            </a:r>
            <a:r>
              <a:rPr lang="cs-CZ" dirty="0" smtClean="0">
                <a:solidFill>
                  <a:srgbClr val="C60C30"/>
                </a:solidFill>
              </a:rPr>
              <a:t>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084168" y="5998489"/>
            <a:ext cx="1008112" cy="234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373564" y="2740504"/>
            <a:ext cx="260106" cy="2437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826344" y="2337958"/>
            <a:ext cx="206734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Editace položky, změna pořadí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566238" y="3111648"/>
            <a:ext cx="260106" cy="24378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758997" y="3482792"/>
            <a:ext cx="206734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Smazání položky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45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48318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1" y="697881"/>
            <a:ext cx="8784977" cy="1161013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očekávaných </a:t>
            </a:r>
            <a:r>
              <a:rPr lang="cs-CZ" dirty="0">
                <a:solidFill>
                  <a:srgbClr val="C60C30"/>
                </a:solidFill>
              </a:rPr>
              <a:t>výstupů RVP, </a:t>
            </a:r>
            <a:r>
              <a:rPr lang="cs-CZ" dirty="0" smtClean="0">
                <a:solidFill>
                  <a:srgbClr val="C60C30"/>
                </a:solidFill>
              </a:rPr>
              <a:t>výstupů IB</a:t>
            </a:r>
            <a:r>
              <a:rPr lang="cs-CZ" dirty="0">
                <a:solidFill>
                  <a:srgbClr val="C60C30"/>
                </a:solidFill>
              </a:rPr>
              <a:t> </a:t>
            </a:r>
            <a:r>
              <a:rPr lang="cs-CZ" dirty="0" smtClean="0">
                <a:solidFill>
                  <a:srgbClr val="C60C30"/>
                </a:solidFill>
              </a:rPr>
              <a:t/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a vzdělávacích nabídek </a:t>
            </a:r>
            <a:r>
              <a:rPr lang="cs-CZ" dirty="0">
                <a:solidFill>
                  <a:srgbClr val="C60C30"/>
                </a:solidFill>
              </a:rPr>
              <a:t>- </a:t>
            </a:r>
            <a:r>
              <a:rPr lang="cs-CZ" dirty="0" smtClean="0">
                <a:solidFill>
                  <a:srgbClr val="C60C30"/>
                </a:solidFill>
              </a:rPr>
              <a:t>4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191696" y="6453336"/>
            <a:ext cx="1497123" cy="237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43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110" y="735058"/>
            <a:ext cx="8829377" cy="119985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očekávaných výstupů RVP, výstupů IB</a:t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a vzdělávacích nabídek - 5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10" y="2060848"/>
            <a:ext cx="7953375" cy="451485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185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7943850" cy="45148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01608" cy="122413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   Vazby očekávaných </a:t>
            </a:r>
            <a:r>
              <a:rPr lang="cs-CZ" dirty="0">
                <a:solidFill>
                  <a:srgbClr val="C60C30"/>
                </a:solidFill>
              </a:rPr>
              <a:t>výstupů RVP, </a:t>
            </a:r>
            <a:r>
              <a:rPr lang="cs-CZ" dirty="0" smtClean="0">
                <a:solidFill>
                  <a:srgbClr val="C60C30"/>
                </a:solidFill>
              </a:rPr>
              <a:t>výstupů IB</a:t>
            </a:r>
            <a:r>
              <a:rPr lang="cs-CZ" dirty="0">
                <a:solidFill>
                  <a:srgbClr val="C60C30"/>
                </a:solidFill>
              </a:rPr>
              <a:t> </a:t>
            </a:r>
            <a:r>
              <a:rPr lang="cs-CZ" dirty="0" smtClean="0">
                <a:solidFill>
                  <a:srgbClr val="C60C30"/>
                </a:solidFill>
              </a:rPr>
              <a:t/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a vzdělávacích </a:t>
            </a:r>
            <a:r>
              <a:rPr lang="cs-CZ" dirty="0">
                <a:solidFill>
                  <a:srgbClr val="C60C30"/>
                </a:solidFill>
              </a:rPr>
              <a:t>nabídek - 5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52903" y="4290137"/>
            <a:ext cx="309650" cy="291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539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7962900" cy="44862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119984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Vazby </a:t>
            </a:r>
            <a:r>
              <a:rPr lang="cs-CZ" dirty="0" smtClean="0">
                <a:solidFill>
                  <a:srgbClr val="C60C30"/>
                </a:solidFill>
              </a:rPr>
              <a:t>očekávaných </a:t>
            </a:r>
            <a:r>
              <a:rPr lang="cs-CZ" dirty="0">
                <a:solidFill>
                  <a:srgbClr val="C60C30"/>
                </a:solidFill>
              </a:rPr>
              <a:t>výstupů RVP, </a:t>
            </a:r>
            <a:r>
              <a:rPr lang="cs-CZ" dirty="0" smtClean="0">
                <a:solidFill>
                  <a:srgbClr val="C60C30"/>
                </a:solidFill>
              </a:rPr>
              <a:t>výstupů IB</a:t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dirty="0" smtClean="0">
                <a:solidFill>
                  <a:srgbClr val="C60C30"/>
                </a:solidFill>
              </a:rPr>
              <a:t>a vzdělávacích </a:t>
            </a:r>
            <a:r>
              <a:rPr lang="cs-CZ" dirty="0">
                <a:solidFill>
                  <a:srgbClr val="C60C30"/>
                </a:solidFill>
              </a:rPr>
              <a:t>nabídek - </a:t>
            </a:r>
            <a:r>
              <a:rPr lang="cs-CZ" dirty="0" smtClean="0">
                <a:solidFill>
                  <a:srgbClr val="C60C30"/>
                </a:solidFill>
              </a:rPr>
              <a:t>6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81101" y="4291666"/>
            <a:ext cx="309650" cy="291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9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152128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Vazby </a:t>
            </a:r>
            <a:r>
              <a:rPr lang="cs-CZ" dirty="0">
                <a:solidFill>
                  <a:srgbClr val="C60C30"/>
                </a:solidFill>
              </a:rPr>
              <a:t>výstupů RVP, výstupů </a:t>
            </a:r>
            <a:r>
              <a:rPr lang="cs-CZ" dirty="0" smtClean="0">
                <a:solidFill>
                  <a:srgbClr val="C60C30"/>
                </a:solidFill>
              </a:rPr>
              <a:t>IB </a:t>
            </a:r>
            <a:r>
              <a:rPr lang="cs-CZ" dirty="0">
                <a:solidFill>
                  <a:srgbClr val="C60C30"/>
                </a:solidFill>
              </a:rPr>
              <a:t>a </a:t>
            </a:r>
            <a:r>
              <a:rPr lang="cs-CZ" dirty="0" err="1" smtClean="0">
                <a:solidFill>
                  <a:srgbClr val="C60C30"/>
                </a:solidFill>
              </a:rPr>
              <a:t>vzd</a:t>
            </a:r>
            <a:r>
              <a:rPr lang="cs-CZ" dirty="0" smtClean="0">
                <a:solidFill>
                  <a:srgbClr val="C60C30"/>
                </a:solidFill>
              </a:rPr>
              <a:t>. nabídek - 7</a:t>
            </a:r>
            <a:br>
              <a:rPr lang="cs-CZ" dirty="0" smtClean="0">
                <a:solidFill>
                  <a:srgbClr val="C60C30"/>
                </a:solidFill>
              </a:rPr>
            </a:br>
            <a:r>
              <a:rPr lang="cs-CZ" sz="2800" dirty="0" smtClean="0">
                <a:solidFill>
                  <a:srgbClr val="C60C30"/>
                </a:solidFill>
              </a:rPr>
              <a:t>Barvy a indikátory v seznamech</a:t>
            </a:r>
            <a:endParaRPr lang="cs-CZ" sz="2800" dirty="0">
              <a:solidFill>
                <a:srgbClr val="C60C3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853303"/>
            <a:ext cx="7962900" cy="4552950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50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467544" y="1700809"/>
            <a:ext cx="8208912" cy="5040559"/>
          </a:xfrm>
        </p:spPr>
        <p:txBody>
          <a:bodyPr/>
          <a:lstStyle/>
          <a:p>
            <a:r>
              <a:rPr lang="cs-CZ" b="1" dirty="0">
                <a:hlinkClick r:id="rId2"/>
              </a:rPr>
              <a:t>InspIS DATA – modul pro elektronický sběr dat</a:t>
            </a:r>
            <a:r>
              <a:rPr lang="cs-CZ" b="1" dirty="0"/>
              <a:t> </a:t>
            </a:r>
            <a:r>
              <a:rPr lang="cs-CZ" dirty="0"/>
              <a:t>je hlavním informačním systémem ČŠI pro sběr a vyhodnocení dat nejen z inspekční a kontrolní činnosti. Pomocí </a:t>
            </a:r>
            <a:r>
              <a:rPr lang="cs-CZ" dirty="0" smtClean="0"/>
              <a:t>systému </a:t>
            </a:r>
            <a:r>
              <a:rPr lang="cs-CZ" dirty="0" smtClean="0"/>
              <a:t>jsou </a:t>
            </a:r>
            <a:r>
              <a:rPr lang="cs-CZ" dirty="0"/>
              <a:t>realizována také inspekční elektronická zjišťování </a:t>
            </a:r>
            <a:r>
              <a:rPr lang="cs-CZ" dirty="0" smtClean="0"/>
              <a:t>(INEZ) a </a:t>
            </a:r>
            <a:r>
              <a:rPr lang="cs-CZ" dirty="0"/>
              <a:t>další </a:t>
            </a:r>
            <a:r>
              <a:rPr lang="cs-CZ" dirty="0" smtClean="0"/>
              <a:t>agendy.</a:t>
            </a:r>
          </a:p>
          <a:p>
            <a:r>
              <a:rPr lang="cs-CZ" dirty="0" smtClean="0"/>
              <a:t>Zahrnuje formuláře pro </a:t>
            </a:r>
            <a:r>
              <a:rPr lang="cs-CZ" dirty="0" smtClean="0">
                <a:hlinkClick r:id="rId3"/>
              </a:rPr>
              <a:t>záznamy úrazů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INEZ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hlinkClick r:id="rId2"/>
              </a:rPr>
              <a:t>https</a:t>
            </a:r>
            <a:r>
              <a:rPr lang="cs-CZ" b="1" dirty="0">
                <a:hlinkClick r:id="rId2"/>
              </a:rPr>
              <a:t>://inspis.csicr.cz/</a:t>
            </a:r>
            <a:endParaRPr lang="cs-CZ" b="1" dirty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</a:pP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Představení </a:t>
            </a:r>
            <a:r>
              <a:rPr lang="cs-CZ" sz="3200" dirty="0" smtClean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dalších systémů rodiny </a:t>
            </a:r>
            <a:r>
              <a:rPr lang="cs-CZ" sz="3200" dirty="0">
                <a:solidFill>
                  <a:srgbClr val="C60C30"/>
                </a:solidFill>
                <a:latin typeface="+mj-lt"/>
                <a:ea typeface="+mj-ea"/>
                <a:cs typeface="+mj-cs"/>
              </a:rPr>
              <a:t>InspIS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3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060848"/>
            <a:ext cx="5200650" cy="38290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477" y="692696"/>
            <a:ext cx="8677046" cy="80162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Popisné informace – Formulář ŠVP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87823" y="5373216"/>
            <a:ext cx="936105" cy="23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54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517363" cy="53199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692696"/>
            <a:ext cx="7888224" cy="64807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7224" y="2420888"/>
            <a:ext cx="2262218" cy="42398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699792" y="2416114"/>
            <a:ext cx="337616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Struktura kapitol dokumentu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498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15" y="1412776"/>
            <a:ext cx="8439169" cy="53459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249" y="681293"/>
            <a:ext cx="7888224" cy="73148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43807" y="2361668"/>
            <a:ext cx="5832649" cy="345856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160619" y="1702556"/>
            <a:ext cx="3336523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Jednotlivá pole pro editaci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282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4" y="1544213"/>
            <a:ext cx="8768031" cy="50887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703922"/>
            <a:ext cx="7888224" cy="63684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15816" y="5247888"/>
            <a:ext cx="6040199" cy="138510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168491" y="3970224"/>
            <a:ext cx="3669875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Pole s automaticky vytvořeným obsahem dle výše zadaných informací. Lze jej ručně upravit (Tlačítko Upravit text)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1536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" y="1515219"/>
            <a:ext cx="8029575" cy="3209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88" y="675704"/>
            <a:ext cx="7888224" cy="80162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Formulář ŠVP - 4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99592" y="4459868"/>
            <a:ext cx="896570" cy="227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63" y="4725144"/>
            <a:ext cx="7715250" cy="1981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965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" y="1628800"/>
            <a:ext cx="9042400" cy="45101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167" y="680017"/>
            <a:ext cx="8724528" cy="71334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Konstrukce výstupního dokumentu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12905" y="4789156"/>
            <a:ext cx="6264721" cy="134975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02898" y="6187358"/>
            <a:ext cx="627472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Výsledný dokument budou tvořit pole se souhrnnou odpovědí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6584" y="2330420"/>
            <a:ext cx="2322950" cy="380848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6584" y="1912639"/>
            <a:ext cx="587677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Výsledný dokument kopíruje strukturu formuláře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78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200650" cy="38481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4567" y="780333"/>
            <a:ext cx="6554867" cy="86025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Kontrola ŠVP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97955" y="5244933"/>
            <a:ext cx="2076466" cy="260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832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628800"/>
            <a:ext cx="8220075" cy="488632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4567" y="670412"/>
            <a:ext cx="6554867" cy="86025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Kontrola ŠVP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32256" y="2801187"/>
            <a:ext cx="266565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Generování náhledu vybrané kapitoly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256" y="2425262"/>
            <a:ext cx="1400035" cy="24864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208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340768"/>
            <a:ext cx="7374017" cy="534187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69310" y="720255"/>
            <a:ext cx="6554867" cy="560701"/>
          </a:xfrm>
        </p:spPr>
        <p:txBody>
          <a:bodyPr>
            <a:no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Kontrola ŠVP - 3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47894" y="2699539"/>
            <a:ext cx="519662" cy="2254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514592" y="2680519"/>
            <a:ext cx="205815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Formální kontrola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Věcné hodnocení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27584" y="1724552"/>
            <a:ext cx="1872208" cy="2642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771800" y="1313593"/>
            <a:ext cx="3749889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Možnost hodnotícího inspektora navrhnout ŠVP pro použití jako příklad dobré praxe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27584" y="6213255"/>
            <a:ext cx="3648651" cy="3709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572833" y="6093656"/>
            <a:ext cx="3225726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Možnost zdůvodnění odchylek od požadavků RVP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201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29" y="1484784"/>
            <a:ext cx="3773882" cy="52886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4567" y="692697"/>
            <a:ext cx="6554867" cy="72008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Pomůcky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99792" y="6165304"/>
            <a:ext cx="3720319" cy="6081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67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23528" y="1772816"/>
            <a:ext cx="8208144" cy="4609207"/>
          </a:xfrm>
        </p:spPr>
        <p:txBody>
          <a:bodyPr/>
          <a:lstStyle/>
          <a:p>
            <a:r>
              <a:rPr lang="cs-CZ" b="1" dirty="0">
                <a:hlinkClick r:id="rId2"/>
              </a:rPr>
              <a:t>InspIS </a:t>
            </a:r>
            <a:r>
              <a:rPr lang="cs-CZ" b="1" dirty="0" smtClean="0">
                <a:hlinkClick r:id="rId2"/>
              </a:rPr>
              <a:t>Portál – </a:t>
            </a:r>
            <a:r>
              <a:rPr lang="cs-CZ" b="1" dirty="0">
                <a:hlinkClick r:id="rId2"/>
              </a:rPr>
              <a:t>portál školy</a:t>
            </a:r>
            <a:r>
              <a:rPr lang="cs-CZ" dirty="0"/>
              <a:t> je webový portál umožňující škole veřejně publikovat zvolené informace (vybavení školy, zaměření, zájmová činnost aj.), nebo rodičům vyhledávat školy dle těchto publikovaných </a:t>
            </a:r>
            <a:r>
              <a:rPr lang="cs-CZ" dirty="0" smtClean="0"/>
              <a:t>údajů.</a:t>
            </a:r>
          </a:p>
          <a:p>
            <a:r>
              <a:rPr lang="cs-CZ" dirty="0" smtClean="0"/>
              <a:t>Zahrnuje intuitivní redakční </a:t>
            </a:r>
            <a:r>
              <a:rPr lang="cs-CZ" dirty="0"/>
              <a:t>systém pro úpravy obsahu portálu </a:t>
            </a:r>
            <a:r>
              <a:rPr lang="cs-CZ" dirty="0" smtClean="0"/>
              <a:t>uživateli</a:t>
            </a:r>
            <a:r>
              <a:rPr lang="cs-CZ" dirty="0"/>
              <a:t>, včetně možnosti vytvoření vlastní webové prezentace </a:t>
            </a:r>
            <a:r>
              <a:rPr lang="cs-CZ" dirty="0" smtClean="0"/>
              <a:t>školy.</a:t>
            </a:r>
          </a:p>
          <a:p>
            <a:r>
              <a:rPr lang="cs-CZ" b="1" dirty="0">
                <a:hlinkClick r:id="rId2"/>
              </a:rPr>
              <a:t>https://portal.csicr.cz</a:t>
            </a:r>
            <a:r>
              <a:rPr lang="cs-CZ" b="1" dirty="0" smtClean="0">
                <a:hlinkClick r:id="rId2"/>
              </a:rPr>
              <a:t>/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3200" dirty="0"/>
              <a:t>Představení </a:t>
            </a:r>
            <a:r>
              <a:rPr lang="cs-CZ" sz="3200" dirty="0" smtClean="0"/>
              <a:t>dalších systémů rodiny InspIS</a:t>
            </a:r>
            <a:endParaRPr lang="cs-CZ" sz="32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4567" y="692696"/>
            <a:ext cx="6554867" cy="80185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Pomůcky - 2</a:t>
            </a:r>
            <a:endParaRPr lang="cs-CZ" sz="3200" dirty="0">
              <a:solidFill>
                <a:srgbClr val="C60C3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3400" y="1556792"/>
            <a:ext cx="8076028" cy="4928413"/>
          </a:xfrm>
          <a:noFill/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cs-CZ" sz="3000" b="1" dirty="0" smtClean="0">
                <a:solidFill>
                  <a:srgbClr val="0073CF"/>
                </a:solidFill>
              </a:rPr>
              <a:t>Kompetence</a:t>
            </a:r>
          </a:p>
          <a:p>
            <a:pPr lvl="1" algn="just"/>
            <a:r>
              <a:rPr lang="cs-CZ" sz="3000" dirty="0" smtClean="0">
                <a:solidFill>
                  <a:schemeClr val="tx1"/>
                </a:solidFill>
              </a:rPr>
              <a:t>obsahují přehledový výpis všech kompetencí pro relevantní RVP k hodnocenému ŠVP</a:t>
            </a:r>
          </a:p>
          <a:p>
            <a:pPr algn="just"/>
            <a:r>
              <a:rPr lang="cs-CZ" sz="3000" b="1" dirty="0" smtClean="0">
                <a:solidFill>
                  <a:srgbClr val="0073CF"/>
                </a:solidFill>
              </a:rPr>
              <a:t>Osnovy</a:t>
            </a:r>
          </a:p>
          <a:p>
            <a:pPr lvl="1" algn="just"/>
            <a:r>
              <a:rPr lang="cs-CZ" sz="3000" dirty="0" smtClean="0">
                <a:solidFill>
                  <a:schemeClr val="tx1"/>
                </a:solidFill>
              </a:rPr>
              <a:t>zobrazí nepokryté RVP výstupy a vazby výstupů</a:t>
            </a:r>
          </a:p>
          <a:p>
            <a:pPr algn="just"/>
            <a:r>
              <a:rPr lang="cs-CZ" sz="3000" b="1" dirty="0" smtClean="0">
                <a:solidFill>
                  <a:srgbClr val="0073CF"/>
                </a:solidFill>
              </a:rPr>
              <a:t>Statistika – IB</a:t>
            </a:r>
          </a:p>
          <a:p>
            <a:pPr lvl="1" algn="just"/>
            <a:r>
              <a:rPr lang="cs-CZ" sz="3000" dirty="0" smtClean="0">
                <a:solidFill>
                  <a:schemeClr val="tx1"/>
                </a:solidFill>
              </a:rPr>
              <a:t>slouží k získání přehledu o integrovaných blocích, výstupech a kompetencích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839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060848"/>
            <a:ext cx="5133975" cy="3810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94567" y="764704"/>
            <a:ext cx="6554867" cy="911962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C60C30"/>
                </a:solidFill>
              </a:rPr>
              <a:t>D</a:t>
            </a:r>
            <a:r>
              <a:rPr lang="cs-CZ" dirty="0" smtClean="0">
                <a:solidFill>
                  <a:srgbClr val="C60C30"/>
                </a:solidFill>
              </a:rPr>
              <a:t>okument ŠVP - 1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836626" y="5229200"/>
            <a:ext cx="2039630" cy="229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57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19" y="3590454"/>
            <a:ext cx="4427823" cy="32675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94567" y="708965"/>
            <a:ext cx="6554867" cy="91196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Dokument ŠVP - 2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620927"/>
            <a:ext cx="2726667" cy="17771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16580" y="2629039"/>
            <a:ext cx="1368152" cy="236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439784" y="4732291"/>
            <a:ext cx="629685" cy="20887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13657" y="4577896"/>
            <a:ext cx="192841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Vygenerovaný dokument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311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00808"/>
            <a:ext cx="4943475" cy="36480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4567" y="756463"/>
            <a:ext cx="6554867" cy="80032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Schválení ŠVP - 1</a:t>
            </a:r>
            <a:endParaRPr lang="cs-CZ" dirty="0">
              <a:solidFill>
                <a:srgbClr val="C60C3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5589240"/>
            <a:ext cx="3657005" cy="102937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889136" y="4941168"/>
            <a:ext cx="1909011" cy="2315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877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16832"/>
            <a:ext cx="4924425" cy="40576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4567" y="692696"/>
            <a:ext cx="6554867" cy="91219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Schválení ŠVP - 2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829027" y="5601498"/>
            <a:ext cx="20091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961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1259632" y="3933056"/>
            <a:ext cx="7129463" cy="57668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260054" y="4365724"/>
            <a:ext cx="7129463" cy="57668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242350" y="5085184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sz="1800" baseline="0" dirty="0" smtClean="0"/>
              <a:t>Fráni Šrámka 37, 150 21 Praha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Tel.: +420 251 ??? ??? 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ǀ Fax: +420 251 ??? ???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Email: jmeno.prijmeni@csicr.cz 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ǀ </a:t>
            </a:r>
            <a:r>
              <a:rPr lang="cs-CZ" sz="1800" b="1" baseline="0" dirty="0" smtClean="0">
                <a:solidFill>
                  <a:srgbClr val="C60C30"/>
                </a:solidFill>
              </a:rPr>
              <a:t>www.csicr.cz</a:t>
            </a:r>
            <a:endParaRPr lang="cs-CZ" b="1" dirty="0" smtClean="0">
              <a:solidFill>
                <a:srgbClr val="C60C3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62089"/>
            <a:ext cx="4011427" cy="504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940152" y="6390978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NIQES, </a:t>
            </a:r>
            <a:r>
              <a:rPr lang="cs-CZ" sz="1000" i="1" dirty="0"/>
              <a:t>CZ.1.07/4.1.00/22.0003</a:t>
            </a:r>
            <a:endParaRPr lang="cs-CZ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1179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752528"/>
          </a:xfrm>
        </p:spPr>
        <p:txBody>
          <a:bodyPr/>
          <a:lstStyle/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 smtClean="0"/>
              <a:t>Přihlášení do systému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 smtClean="0"/>
              <a:t>Založení ŠVP</a:t>
            </a:r>
            <a:endParaRPr lang="cs-CZ" dirty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 smtClean="0"/>
              <a:t>Zadání integrovaného bloku a informací k němu</a:t>
            </a:r>
            <a:endParaRPr lang="cs-CZ" dirty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 smtClean="0"/>
              <a:t>Popisné informace k systému InspIS ŠVP</a:t>
            </a:r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dirty="0" smtClean="0"/>
              <a:t>Kontrola a schválení ŠVP</a:t>
            </a:r>
          </a:p>
          <a:p>
            <a:pPr marL="0" lvl="0" indent="0" algn="just">
              <a:buClr>
                <a:schemeClr val="tx2"/>
              </a:buClr>
            </a:pPr>
            <a:endParaRPr lang="cs-CZ" dirty="0" smtClean="0"/>
          </a:p>
          <a:p>
            <a:pPr lvl="0" algn="just">
              <a:buClr>
                <a:schemeClr val="tx2"/>
              </a:buClr>
              <a:buBlip>
                <a:blip r:embed="rId2"/>
              </a:buBlip>
            </a:pPr>
            <a:r>
              <a:rPr lang="cs-CZ" i="1" dirty="0" smtClean="0"/>
              <a:t>Uživatelskou příručku najdete přímo v systému na nástěnce.</a:t>
            </a:r>
            <a:endParaRPr lang="cs-CZ" i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19667" y="692696"/>
            <a:ext cx="7704667" cy="936104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Struktura dnešního semináře</a:t>
            </a:r>
            <a:endParaRPr lang="cs-CZ" sz="3200" dirty="0">
              <a:solidFill>
                <a:srgbClr val="C60C3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6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540" y="2564904"/>
            <a:ext cx="8280920" cy="1594446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https://</a:t>
            </a:r>
            <a:r>
              <a:rPr lang="cs-CZ" sz="4000" b="1" dirty="0" smtClean="0"/>
              <a:t>svp.csicr.cz</a:t>
            </a:r>
            <a:r>
              <a:rPr lang="cs-CZ" sz="4000" b="1" dirty="0"/>
              <a:t>/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8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5" y="692696"/>
            <a:ext cx="7704667" cy="634856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60C30"/>
                </a:solidFill>
              </a:rPr>
              <a:t>Přihlášení do systému</a:t>
            </a:r>
            <a:endParaRPr lang="cs-CZ" sz="3200" dirty="0">
              <a:solidFill>
                <a:srgbClr val="C60C3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56" y="1327552"/>
            <a:ext cx="7817089" cy="5460783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3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51" y="2276872"/>
            <a:ext cx="8505825" cy="2171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1" y="4735223"/>
            <a:ext cx="8524875" cy="19431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38792" y="695451"/>
            <a:ext cx="8666416" cy="860259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Přepnutí mezi InspIS DATA a InspIS ŠVP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64236" y="2276872"/>
            <a:ext cx="609600" cy="22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21463" y="2447715"/>
            <a:ext cx="599365" cy="2583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621463" y="1678547"/>
            <a:ext cx="160005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Kontextová nápověda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47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5015508"/>
            <a:ext cx="5029200" cy="13525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700808"/>
            <a:ext cx="8562975" cy="18097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81" y="3510558"/>
            <a:ext cx="8572500" cy="104775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19667" y="756661"/>
            <a:ext cx="7704667" cy="730238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60C30"/>
                </a:solidFill>
              </a:rPr>
              <a:t>Založení nového ŠVP</a:t>
            </a:r>
            <a:endParaRPr lang="cs-CZ" dirty="0">
              <a:solidFill>
                <a:srgbClr val="C60C3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30533" y="4305610"/>
            <a:ext cx="865632" cy="252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004006" y="6062080"/>
            <a:ext cx="616034" cy="237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195737" y="188640"/>
            <a:ext cx="6840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InspIS</a:t>
            </a:r>
            <a:r>
              <a:rPr lang="cs-CZ" dirty="0" smtClean="0"/>
              <a:t> ŠVP pro PV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707489"/>
      </p:ext>
    </p:extLst>
  </p:cSld>
  <p:clrMapOvr>
    <a:masterClrMapping/>
  </p:clrMapOvr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FAE616CDA1914E9A421E4EDDC669D5" ma:contentTypeVersion="0" ma:contentTypeDescription="Vytvoří nový dokument" ma:contentTypeScope="" ma:versionID="8a5e7e18357932c349c427c0b3f8dc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409F1A-82EB-44D8-9EED-BB4A11FE9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563AE5-3B72-4F33-83AD-C0F5C8F95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ACC47F-9378-48FC-A691-7D6EB0254D79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152</TotalTime>
  <Words>1077</Words>
  <Application>Microsoft Office PowerPoint</Application>
  <PresentationFormat>Předvádění na obrazovce (4:3)</PresentationFormat>
  <Paragraphs>172</Paragraphs>
  <Slides>45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česká školní inspekce šablona</vt:lpstr>
      <vt:lpstr>Prezentace aplikace PowerPoint</vt:lpstr>
      <vt:lpstr>Proč InspIS ŠVP</vt:lpstr>
      <vt:lpstr>Prezentace aplikace PowerPoint</vt:lpstr>
      <vt:lpstr>Prezentace aplikace PowerPoint</vt:lpstr>
      <vt:lpstr>Struktura dnešního semináře</vt:lpstr>
      <vt:lpstr>Prezentace aplikace PowerPoint</vt:lpstr>
      <vt:lpstr>Přihlášení do systému</vt:lpstr>
      <vt:lpstr>Přepnutí mezi InspIS DATA a InspIS ŠVP</vt:lpstr>
      <vt:lpstr>Založení nového ŠVP</vt:lpstr>
      <vt:lpstr>Přidání formy vzdělávání</vt:lpstr>
      <vt:lpstr>Přechod na formu vzdělávání</vt:lpstr>
      <vt:lpstr>Přejmenování ročníku</vt:lpstr>
      <vt:lpstr>Zadání integrovaného bloku - 1</vt:lpstr>
      <vt:lpstr>Zadání integrovaného bloku - 2</vt:lpstr>
      <vt:lpstr>Strategie naplňování kompetencí - 1</vt:lpstr>
      <vt:lpstr>Strategie naplňování kompetencí - 2</vt:lpstr>
      <vt:lpstr>Charakteristika integrovaného bloku - 1</vt:lpstr>
      <vt:lpstr>Charakteristika integrovaného bloku - 2</vt:lpstr>
      <vt:lpstr>Kompetence a Vzdělávací a výchovné strategie  k integrovanému bloku</vt:lpstr>
      <vt:lpstr>Přechod na vzdělávání daného integrovaného bloku</vt:lpstr>
      <vt:lpstr>Vybrané kompetence naplňované v daném vzdělávání</vt:lpstr>
      <vt:lpstr>Vazby očekávaných výstupů RVP, výstupů IB  a vzdělávacích nabídek - 1</vt:lpstr>
      <vt:lpstr>Vazby očekávaných výstupů RVP, výstupů IB  a vzdělávacích nabídek - 2</vt:lpstr>
      <vt:lpstr>Vazby očekávaných výstupů RVP, výstupů IB  a vzdělávacích nabídek - 3</vt:lpstr>
      <vt:lpstr>Vazby očekávaných výstupů RVP, výstupů IB  a vzdělávacích nabídek - 4</vt:lpstr>
      <vt:lpstr>Vazby očekávaných výstupů RVP, výstupů IB a vzdělávacích nabídek - 5</vt:lpstr>
      <vt:lpstr>   Vazby očekávaných výstupů RVP, výstupů IB  a vzdělávacích nabídek - 5</vt:lpstr>
      <vt:lpstr>Vazby očekávaných výstupů RVP, výstupů IB a vzdělávacích nabídek - 6</vt:lpstr>
      <vt:lpstr>Vazby výstupů RVP, výstupů IB a vzd. nabídek - 7 Barvy a indikátory v seznamech</vt:lpstr>
      <vt:lpstr>Popisné informace – Formulář ŠVP</vt:lpstr>
      <vt:lpstr>Formulář ŠVP - 1</vt:lpstr>
      <vt:lpstr>Formulář ŠVP - 2</vt:lpstr>
      <vt:lpstr>Formulář ŠVP - 3</vt:lpstr>
      <vt:lpstr>Formulář ŠVP - 4</vt:lpstr>
      <vt:lpstr>Konstrukce výstupního dokumentu</vt:lpstr>
      <vt:lpstr>Kontrola ŠVP - 1</vt:lpstr>
      <vt:lpstr>Kontrola ŠVP - 2</vt:lpstr>
      <vt:lpstr>Kontrola ŠVP - 3</vt:lpstr>
      <vt:lpstr>Pomůcky - 1</vt:lpstr>
      <vt:lpstr>Pomůcky - 2</vt:lpstr>
      <vt:lpstr>Dokument ŠVP - 1</vt:lpstr>
      <vt:lpstr>Dokument ŠVP - 2</vt:lpstr>
      <vt:lpstr>Schválení ŠVP - 1</vt:lpstr>
      <vt:lpstr>Schválení ŠVP - 2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Faltýn Jaroslav</cp:lastModifiedBy>
  <cp:revision>41</cp:revision>
  <cp:lastPrinted>2015-02-05T11:38:02Z</cp:lastPrinted>
  <dcterms:created xsi:type="dcterms:W3CDTF">2014-01-14T12:07:55Z</dcterms:created>
  <dcterms:modified xsi:type="dcterms:W3CDTF">2015-03-10T16:40:46Z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0x01010098FAE616CDA1914E9A421E4EDDC669D5</vt:lpwstr>
  </property>
</Properties>
</file>